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399" r:id="rId3"/>
    <p:sldId id="317" r:id="rId4"/>
    <p:sldId id="366" r:id="rId5"/>
    <p:sldId id="335" r:id="rId6"/>
    <p:sldId id="425" r:id="rId7"/>
    <p:sldId id="426" r:id="rId8"/>
    <p:sldId id="427" r:id="rId9"/>
    <p:sldId id="428" r:id="rId10"/>
    <p:sldId id="429" r:id="rId11"/>
    <p:sldId id="331" r:id="rId12"/>
    <p:sldId id="449" r:id="rId13"/>
    <p:sldId id="438" r:id="rId14"/>
    <p:sldId id="439" r:id="rId15"/>
    <p:sldId id="440" r:id="rId16"/>
    <p:sldId id="441" r:id="rId17"/>
    <p:sldId id="442" r:id="rId18"/>
    <p:sldId id="401" r:id="rId19"/>
    <p:sldId id="365" r:id="rId20"/>
    <p:sldId id="375" r:id="rId21"/>
    <p:sldId id="356" r:id="rId22"/>
    <p:sldId id="436" r:id="rId23"/>
    <p:sldId id="398" r:id="rId24"/>
    <p:sldId id="437" r:id="rId25"/>
    <p:sldId id="448" r:id="rId26"/>
    <p:sldId id="364" r:id="rId27"/>
    <p:sldId id="374" r:id="rId28"/>
    <p:sldId id="351" r:id="rId29"/>
    <p:sldId id="349" r:id="rId30"/>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83"/>
    <p:restoredTop sz="94694"/>
  </p:normalViewPr>
  <p:slideViewPr>
    <p:cSldViewPr>
      <p:cViewPr varScale="1">
        <p:scale>
          <a:sx n="240" d="100"/>
          <a:sy n="240" d="100"/>
        </p:scale>
        <p:origin x="32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D0BB860B-90DA-7E4A-AC4C-51F70EA0A13C}" type="datetimeFigureOut">
              <a:rPr lang="en-US" smtClean="0"/>
              <a:t>12/2/21</a:t>
            </a:fld>
            <a:endParaRPr lang="en-US"/>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7C8FFDA5-C949-0B40-839A-B691249BE635}" type="slidenum">
              <a:rPr lang="en-US" smtClean="0"/>
              <a:t>‹#›</a:t>
            </a:fld>
            <a:endParaRPr lang="en-US"/>
          </a:p>
        </p:txBody>
      </p:sp>
    </p:spTree>
    <p:extLst>
      <p:ext uri="{BB962C8B-B14F-4D97-AF65-F5344CB8AC3E}">
        <p14:creationId xmlns:p14="http://schemas.microsoft.com/office/powerpoint/2010/main" val="2861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6" name="Holder 6"/>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6" name="Holder 6"/>
          <p:cNvSpPr>
            <a:spLocks noGrp="1"/>
          </p:cNvSpPr>
          <p:nvPr>
            <p:ph type="sldNum" sz="quarter" idx="7"/>
          </p:nvPr>
        </p:nvSpPr>
        <p:spPr>
          <a:xfrm>
            <a:off x="93698" y="3288301"/>
            <a:ext cx="131445" cy="137160"/>
          </a:xfrm>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6" name="Holder 6"/>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7" name="Holder 7"/>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50" b="0" i="0">
                <a:solidFill>
                  <a:srgbClr val="675E4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4" name="Holder 4"/>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5" name="Holder 5"/>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3" name="Holder 3"/>
          <p:cNvSpPr>
            <a:spLocks noGrp="1"/>
          </p:cNvSpPr>
          <p:nvPr>
            <p:ph type="dt" sz="half" idx="6"/>
          </p:nvPr>
        </p:nvSpPr>
        <p:spPr/>
        <p:txBody>
          <a:bodyPr lIns="0" tIns="0" rIns="0" bIns="0"/>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4" name="Holder 4"/>
          <p:cNvSpPr>
            <a:spLocks noGrp="1"/>
          </p:cNvSpPr>
          <p:nvPr>
            <p:ph type="sldNum" sz="quarter" idx="7"/>
          </p:nvPr>
        </p:nvSpPr>
        <p:spPr/>
        <p:txBody>
          <a:bodyPr lIns="0" tIns="0" rIns="0" bIns="0"/>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250" y="73825"/>
            <a:ext cx="1537335" cy="40322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3" name="Holder 3"/>
          <p:cNvSpPr>
            <a:spLocks noGrp="1"/>
          </p:cNvSpPr>
          <p:nvPr>
            <p:ph type="body" idx="1"/>
          </p:nvPr>
        </p:nvSpPr>
        <p:spPr>
          <a:xfrm>
            <a:off x="347345" y="614845"/>
            <a:ext cx="3915409" cy="782955"/>
          </a:xfrm>
          <a:prstGeom prst="rect">
            <a:avLst/>
          </a:prstGeom>
        </p:spPr>
        <p:txBody>
          <a:bodyPr wrap="square" lIns="0" tIns="0" rIns="0" bIns="0">
            <a:spAutoFit/>
          </a:bodyPr>
          <a:lstStyle>
            <a:lvl1pPr>
              <a:defRPr sz="2450" b="0" i="0">
                <a:solidFill>
                  <a:srgbClr val="675E47"/>
                </a:solidFill>
                <a:latin typeface="Tahoma"/>
                <a:cs typeface="Tahoma"/>
              </a:defRPr>
            </a:lvl1pPr>
          </a:lstStyle>
          <a:p>
            <a:endParaRPr/>
          </a:p>
        </p:txBody>
      </p:sp>
      <p:sp>
        <p:nvSpPr>
          <p:cNvPr id="4" name="Holder 4"/>
          <p:cNvSpPr>
            <a:spLocks noGrp="1"/>
          </p:cNvSpPr>
          <p:nvPr>
            <p:ph type="ftr" sz="quarter" idx="5"/>
          </p:nvPr>
        </p:nvSpPr>
        <p:spPr>
          <a:xfrm>
            <a:off x="3830701" y="3288301"/>
            <a:ext cx="6330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20"/>
              <a:t>3/8/18         HPC Job Submission</a:t>
            </a:r>
            <a:endParaRPr spc="-20" dirty="0"/>
          </a:p>
        </p:txBody>
      </p:sp>
      <p:sp>
        <p:nvSpPr>
          <p:cNvPr id="5" name="Holder 5"/>
          <p:cNvSpPr>
            <a:spLocks noGrp="1"/>
          </p:cNvSpPr>
          <p:nvPr>
            <p:ph type="dt" sz="half" idx="6"/>
          </p:nvPr>
        </p:nvSpPr>
        <p:spPr>
          <a:xfrm>
            <a:off x="1774189" y="3288301"/>
            <a:ext cx="1204595" cy="137160"/>
          </a:xfrm>
          <a:prstGeom prst="rect">
            <a:avLst/>
          </a:prstGeom>
        </p:spPr>
        <p:txBody>
          <a:bodyPr wrap="square" lIns="0" tIns="0" rIns="0" bIns="0">
            <a:spAutoFit/>
          </a:bodyPr>
          <a:lstStyle>
            <a:lvl1pPr>
              <a:defRPr sz="600" b="0" i="0">
                <a:solidFill>
                  <a:srgbClr val="A9A37D"/>
                </a:solidFill>
                <a:latin typeface="Arial"/>
                <a:cs typeface="Arial"/>
              </a:defRPr>
            </a:lvl1pPr>
          </a:lstStyle>
          <a:p>
            <a:pPr marL="12700">
              <a:lnSpc>
                <a:spcPct val="100000"/>
              </a:lnSpc>
              <a:spcBef>
                <a:spcPts val="190"/>
              </a:spcBef>
            </a:pPr>
            <a:r>
              <a:rPr lang="en-US" spc="0"/>
              <a:t>12/02/21 Containers</a:t>
            </a:r>
            <a:endParaRPr spc="-5" dirty="0"/>
          </a:p>
        </p:txBody>
      </p:sp>
      <p:sp>
        <p:nvSpPr>
          <p:cNvPr id="6" name="Holder 6"/>
          <p:cNvSpPr>
            <a:spLocks noGrp="1"/>
          </p:cNvSpPr>
          <p:nvPr>
            <p:ph type="sldNum" sz="quarter" idx="7"/>
          </p:nvPr>
        </p:nvSpPr>
        <p:spPr>
          <a:xfrm>
            <a:off x="3505453" y="3288301"/>
            <a:ext cx="131445" cy="137160"/>
          </a:xfrm>
          <a:prstGeom prst="rect">
            <a:avLst/>
          </a:prstGeom>
        </p:spPr>
        <p:txBody>
          <a:bodyPr wrap="square" lIns="0" tIns="0" rIns="0" bIns="0">
            <a:spAutoFit/>
          </a:bodyPr>
          <a:lstStyle>
            <a:lvl1pPr>
              <a:defRPr sz="600" b="0" i="0">
                <a:solidFill>
                  <a:srgbClr val="675E47"/>
                </a:solidFill>
                <a:latin typeface="Arial"/>
                <a:cs typeface="Arial"/>
              </a:defRPr>
            </a:lvl1pPr>
          </a:lstStyle>
          <a:p>
            <a:pPr marL="25400">
              <a:lnSpc>
                <a:spcPct val="100000"/>
              </a:lnSpc>
              <a:spcBef>
                <a:spcPts val="190"/>
              </a:spcBef>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5" Type="http://schemas.openxmlformats.org/officeDocument/2006/relationships/hyperlink" Target="http://tinyurl.com/curc-survey18"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hyperlink" Target="https://github.com/ResearchComputing/CONTAINER_TUTORIAL_FALL_2020" TargetMode="External"/><Relationship Id="rId5" Type="http://schemas.openxmlformats.org/officeDocument/2006/relationships/image" Target="../media/image1.png"/><Relationship Id="rId4" Type="http://schemas.openxmlformats.org/officeDocument/2006/relationships/hyperlink" Target="https://bit.ly/3lvwO4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tinyurl.com/curc-survey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ylabs.io/guides/3.2/user-guide/definition_fil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cloud.sylabs.io/auth"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hyperlink" Target="mailto:Andrew.Monaghan@Colorado.edu" TargetMode="External"/><Relationship Id="rId3" Type="http://schemas.openxmlformats.org/officeDocument/2006/relationships/hyperlink" Target="https://www.sylabs.io/guides/3.4/user-guide/" TargetMode="External"/><Relationship Id="rId7" Type="http://schemas.openxmlformats.org/officeDocument/2006/relationships/hyperlink" Target="http://tinyurl.com/curc-survey18" TargetMode="External"/><Relationship Id="rId2" Type="http://schemas.openxmlformats.org/officeDocument/2006/relationships/hyperlink" Target="https://github.com/ResearchComputing/Containers_Fall_2021" TargetMode="Externa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www.singularity-hub.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nvidia.com/deploy/cuda-compatibility/" TargetMode="External"/><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hub.docker.com/r/nvidia/cud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ngularity.lbl.gov/archive/docs/v2-3/tutorial-gpu-drivers-open-mpi-mtls" TargetMode="External"/><Relationship Id="rId2" Type="http://schemas.openxmlformats.org/officeDocument/2006/relationships/hyperlink" Target="http://singularity.lbl.gov/docs-overlay"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ResearchComputing/Research-Computing-User-Tutorials/wiki/Data-Transfers"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sylabs.io/library"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tiff"/><Relationship Id="rId4" Type="http://schemas.openxmlformats.org/officeDocument/2006/relationships/hyperlink" Target="https://www.chpc.utah.edu/documentation/software/singularity.php#exd"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ingularity.lbl.gov/docs-shell" TargetMode="External"/><Relationship Id="rId3" Type="http://schemas.openxmlformats.org/officeDocument/2006/relationships/hyperlink" Target="https://singularity.lbl.gov/docs-build-container" TargetMode="External"/><Relationship Id="rId7" Type="http://schemas.openxmlformats.org/officeDocument/2006/relationships/hyperlink" Target="https://singularity.lbl.gov/docs-run" TargetMode="External"/><Relationship Id="rId2" Type="http://schemas.openxmlformats.org/officeDocument/2006/relationships/hyperlink" Target="https://www.sylabs.io/guides/3.2/user-guide/cli.html" TargetMode="External"/><Relationship Id="rId1" Type="http://schemas.openxmlformats.org/officeDocument/2006/relationships/slideLayout" Target="../slideLayouts/slideLayout2.xml"/><Relationship Id="rId6" Type="http://schemas.openxmlformats.org/officeDocument/2006/relationships/hyperlink" Target="https://singularity.lbl.gov/docs-pull" TargetMode="External"/><Relationship Id="rId5" Type="http://schemas.openxmlformats.org/officeDocument/2006/relationships/hyperlink" Target="https://singularity.lbl.gov/docs-inspect" TargetMode="External"/><Relationship Id="rId10" Type="http://schemas.openxmlformats.org/officeDocument/2006/relationships/image" Target="../media/image1.png"/><Relationship Id="rId4" Type="http://schemas.openxmlformats.org/officeDocument/2006/relationships/hyperlink" Target="https://singularity.lbl.gov/docs-exec" TargetMode="External"/><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71449" y="135611"/>
            <a:ext cx="4223905" cy="1141338"/>
          </a:xfrm>
          <a:prstGeom prst="rect">
            <a:avLst/>
          </a:prstGeom>
        </p:spPr>
        <p:txBody>
          <a:bodyPr vert="horz" wrap="square" lIns="0" tIns="10160" rIns="0" bIns="0" rtlCol="0" anchor="t">
            <a:spAutoFit/>
          </a:bodyPr>
          <a:lstStyle/>
          <a:p>
            <a:pPr algn="l"/>
            <a:r>
              <a:rPr lang="en-US" dirty="0"/>
              <a:t>Containerization for R&amp;D Applications (Part 2): Singularity</a:t>
            </a:r>
            <a:endParaRPr lang="en-US" sz="2400" spc="-114" dirty="0">
              <a:ea typeface="Tahoma"/>
            </a:endParaRPr>
          </a:p>
        </p:txBody>
      </p:sp>
      <p:sp>
        <p:nvSpPr>
          <p:cNvPr id="3" name="object 3"/>
          <p:cNvSpPr txBox="1"/>
          <p:nvPr/>
        </p:nvSpPr>
        <p:spPr>
          <a:xfrm>
            <a:off x="223411" y="1461274"/>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Andrew Monaghan</a:t>
            </a:r>
          </a:p>
          <a:p>
            <a:pPr marL="12700" marR="29845">
              <a:lnSpc>
                <a:spcPct val="100000"/>
              </a:lnSpc>
              <a:spcBef>
                <a:spcPts val="95"/>
              </a:spcBef>
            </a:pPr>
            <a:r>
              <a:rPr lang="en-US" sz="900" i="1" spc="-10" dirty="0" err="1">
                <a:solidFill>
                  <a:schemeClr val="bg1">
                    <a:lumMod val="65000"/>
                  </a:schemeClr>
                </a:solidFill>
                <a:latin typeface="Tahoma"/>
                <a:cs typeface="Tahoma"/>
              </a:rPr>
              <a:t>Andrew.Monaghan@colorado.edu</a:t>
            </a:r>
            <a:endParaRPr lang="en-US" sz="900" i="1" spc="-10" dirty="0">
              <a:solidFill>
                <a:schemeClr val="bg1">
                  <a:lumMod val="65000"/>
                </a:schemeClr>
              </a:solidFill>
              <a:latin typeface="Tahoma"/>
              <a:cs typeface="Tahoma"/>
            </a:endParaRPr>
          </a:p>
        </p:txBody>
      </p:sp>
      <p:cxnSp>
        <p:nvCxnSpPr>
          <p:cNvPr id="14" name="Straight Connector 13">
            <a:extLst>
              <a:ext uri="{FF2B5EF4-FFF2-40B4-BE49-F238E27FC236}">
                <a16:creationId xmlns:a16="http://schemas.microsoft.com/office/drawing/2014/main" id="{46BFF423-7F25-C448-9119-AE88F303C5C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9" name="Slide Number Placeholder 18">
            <a:extLst>
              <a:ext uri="{FF2B5EF4-FFF2-40B4-BE49-F238E27FC236}">
                <a16:creationId xmlns:a16="http://schemas.microsoft.com/office/drawing/2014/main" id="{164B6349-97FB-7D4C-8CB2-58850CA19E1A}"/>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a:t>
            </a:fld>
            <a:endParaRPr lang="en-US" spc="-20"/>
          </a:p>
        </p:txBody>
      </p:sp>
      <p:sp>
        <p:nvSpPr>
          <p:cNvPr id="22" name="object 3">
            <a:extLst>
              <a:ext uri="{FF2B5EF4-FFF2-40B4-BE49-F238E27FC236}">
                <a16:creationId xmlns:a16="http://schemas.microsoft.com/office/drawing/2014/main" id="{01AF79EE-4DC8-0D42-9A1A-AD2B328B558E}"/>
              </a:ext>
            </a:extLst>
          </p:cNvPr>
          <p:cNvSpPr txBox="1"/>
          <p:nvPr/>
        </p:nvSpPr>
        <p:spPr>
          <a:xfrm>
            <a:off x="208209" y="2180040"/>
            <a:ext cx="4061107" cy="319959"/>
          </a:xfrm>
          <a:prstGeom prst="rect">
            <a:avLst/>
          </a:prstGeom>
        </p:spPr>
        <p:txBody>
          <a:bodyPr vert="horz" wrap="square" lIns="0" tIns="12065" rIns="0" bIns="0" rtlCol="0" anchor="t">
            <a:spAutoFit/>
          </a:bodyPr>
          <a:lstStyle/>
          <a:p>
            <a:pPr marL="12700" marR="29845">
              <a:spcBef>
                <a:spcPts val="95"/>
              </a:spcBef>
            </a:pPr>
            <a:r>
              <a:rPr lang="en-US" sz="1000" spc="-10" dirty="0">
                <a:solidFill>
                  <a:srgbClr val="A9A37D"/>
                </a:solidFill>
                <a:latin typeface="Tahoma"/>
                <a:cs typeface="Tahoma"/>
              </a:rPr>
              <a:t>Slides and exercises available for download at</a:t>
            </a:r>
            <a:r>
              <a:rPr lang="en-US" sz="1000" spc="-10" dirty="0">
                <a:solidFill>
                  <a:srgbClr val="A9A37D"/>
                </a:solidFill>
                <a:latin typeface="Tahoma"/>
                <a:ea typeface="Tahoma"/>
                <a:cs typeface="Tahoma"/>
              </a:rPr>
              <a:t>:</a:t>
            </a:r>
          </a:p>
          <a:p>
            <a:r>
              <a:rPr lang="en-US" sz="1000" i="1" dirty="0">
                <a:hlinkClick r:id="rId2"/>
              </a:rPr>
              <a:t>https://github.com/ResearchComputing/Containers_Fall_2021</a:t>
            </a:r>
            <a:endParaRPr lang="en-US" sz="1000" i="1" dirty="0"/>
          </a:p>
        </p:txBody>
      </p:sp>
      <p:pic>
        <p:nvPicPr>
          <p:cNvPr id="10" name="Shape 87">
            <a:extLst>
              <a:ext uri="{FF2B5EF4-FFF2-40B4-BE49-F238E27FC236}">
                <a16:creationId xmlns:a16="http://schemas.microsoft.com/office/drawing/2014/main" id="{B4B47E27-5D62-114C-B86D-1FA887A6E87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98392E99-0AFC-1847-B986-63BEA2533C8A}"/>
              </a:ext>
            </a:extLst>
          </p:cNvPr>
          <p:cNvPicPr>
            <a:picLocks noChangeAspect="1"/>
          </p:cNvPicPr>
          <p:nvPr/>
        </p:nvPicPr>
        <p:blipFill rotWithShape="1">
          <a:blip r:embed="rId4"/>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3EB6EC05-97EA-48F5-B255-2160A2C20E1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sp>
        <p:nvSpPr>
          <p:cNvPr id="4" name="Rectangle 3">
            <a:extLst>
              <a:ext uri="{FF2B5EF4-FFF2-40B4-BE49-F238E27FC236}">
                <a16:creationId xmlns:a16="http://schemas.microsoft.com/office/drawing/2014/main" id="{0EFCFBCE-E17E-7445-AF8D-60FDCD5C8DE0}"/>
              </a:ext>
            </a:extLst>
          </p:cNvPr>
          <p:cNvSpPr/>
          <p:nvPr/>
        </p:nvSpPr>
        <p:spPr>
          <a:xfrm>
            <a:off x="93698" y="2706914"/>
            <a:ext cx="2752725" cy="412934"/>
          </a:xfrm>
          <a:prstGeom prst="rect">
            <a:avLst/>
          </a:prstGeom>
        </p:spPr>
        <p:txBody>
          <a:bodyPr wrap="square">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1000" i="1" spc="-10" dirty="0">
                <a:solidFill>
                  <a:schemeClr val="bg1">
                    <a:lumMod val="65000"/>
                  </a:schemeClr>
                </a:solidFill>
                <a:latin typeface="Tahoma"/>
                <a:cs typeface="Tahoma"/>
                <a:hlinkClick r:id="rId5"/>
              </a:rPr>
              <a:t>http://tinyurl.com/curc-survey18</a:t>
            </a:r>
            <a:endParaRPr lang="en-US" sz="10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1755747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10</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Running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162884" y="596855"/>
            <a:ext cx="4213507" cy="2739211"/>
          </a:xfrm>
          <a:prstGeom prst="rect">
            <a:avLst/>
          </a:prstGeom>
        </p:spPr>
        <p:txBody>
          <a:bodyPr wrap="square">
            <a:spAutoFit/>
          </a:bodyPr>
          <a:lstStyle/>
          <a:p>
            <a:r>
              <a:rPr lang="en-US" sz="1000" dirty="0">
                <a:solidFill>
                  <a:srgbClr val="000000"/>
                </a:solidFill>
                <a:latin typeface="Helvetica Neue" panose="02000503000000020004" pitchFamily="2" charset="0"/>
              </a:rPr>
              <a:t>Now, on </a:t>
            </a:r>
            <a:r>
              <a:rPr lang="en-US" sz="1000" b="1" i="1" dirty="0">
                <a:solidFill>
                  <a:srgbClr val="000000"/>
                </a:solidFill>
                <a:latin typeface="Helvetica Neue" panose="02000503000000020004" pitchFamily="2" charset="0"/>
              </a:rPr>
              <a:t>any system </a:t>
            </a:r>
            <a:r>
              <a:rPr lang="en-US" sz="1000" dirty="0">
                <a:solidFill>
                  <a:srgbClr val="000000"/>
                </a:solidFill>
                <a:latin typeface="Helvetica Neue" panose="02000503000000020004" pitchFamily="2" charset="0"/>
              </a:rPr>
              <a:t>with Singularity, even without administrative privilege, you can retrieve and use containers:</a:t>
            </a:r>
          </a:p>
          <a:p>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Download a container from Singularity Hub or Docker Hub </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a:t>
            </a:r>
            <a:r>
              <a:rPr lang="en-US" sz="900" dirty="0" err="1">
                <a:solidFill>
                  <a:srgbClr val="FF0000"/>
                </a:solidFill>
                <a:latin typeface="Courier New" panose="02070309020205020404" pitchFamily="49" charset="0"/>
                <a:cs typeface="Courier New" panose="02070309020205020404" pitchFamily="49" charset="0"/>
              </a:rPr>
              <a:t>shub</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library://</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pull docker://</a:t>
            </a:r>
            <a:r>
              <a:rPr lang="en-US" sz="900" dirty="0" err="1">
                <a:solidFill>
                  <a:srgbClr val="FF0000"/>
                </a:solidFill>
                <a:latin typeface="Courier New" panose="02070309020205020404" pitchFamily="49" charset="0"/>
                <a:cs typeface="Courier New" panose="02070309020205020404" pitchFamily="49" charset="0"/>
              </a:rPr>
              <a:t>some_repo</a:t>
            </a:r>
            <a:r>
              <a:rPr lang="en-US" sz="900" dirty="0">
                <a:solidFill>
                  <a:srgbClr val="FF0000"/>
                </a:solidFill>
                <a:latin typeface="Courier New" panose="02070309020205020404" pitchFamily="49" charset="0"/>
                <a:cs typeface="Courier New" panose="02070309020205020404" pitchFamily="49" charset="0"/>
              </a:rPr>
              <a:t>/</a:t>
            </a:r>
            <a:r>
              <a:rPr lang="en-US" sz="900" dirty="0" err="1">
                <a:solidFill>
                  <a:srgbClr val="FF0000"/>
                </a:solidFill>
                <a:latin typeface="Courier New" panose="02070309020205020404" pitchFamily="49" charset="0"/>
                <a:cs typeface="Courier New" panose="02070309020205020404" pitchFamily="49" charset="0"/>
              </a:rPr>
              <a:t>some_image</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Run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run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 Execute a specific program within a container</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exec </a:t>
            </a:r>
            <a:r>
              <a:rPr lang="en-US" sz="900" dirty="0" err="1">
                <a:solidFill>
                  <a:srgbClr val="FF0000"/>
                </a:solidFill>
                <a:latin typeface="Courier New" panose="02070309020205020404" pitchFamily="49" charset="0"/>
                <a:cs typeface="Courier New" panose="02070309020205020404" pitchFamily="49" charset="0"/>
              </a:rPr>
              <a:t>mycont.sif</a:t>
            </a:r>
            <a:r>
              <a:rPr lang="en-US" sz="900" dirty="0">
                <a:solidFill>
                  <a:srgbClr val="FF0000"/>
                </a:solidFill>
                <a:latin typeface="Courier New" panose="02070309020205020404" pitchFamily="49" charset="0"/>
                <a:cs typeface="Courier New" panose="02070309020205020404" pitchFamily="49" charset="0"/>
              </a:rPr>
              <a:t> python </a:t>
            </a:r>
            <a:r>
              <a:rPr lang="en-US" sz="900" dirty="0" err="1">
                <a:solidFill>
                  <a:srgbClr val="FF0000"/>
                </a:solidFill>
                <a:latin typeface="Courier New" panose="02070309020205020404" pitchFamily="49" charset="0"/>
                <a:cs typeface="Courier New" panose="02070309020205020404" pitchFamily="49" charset="0"/>
              </a:rPr>
              <a:t>myscript.py</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600" b="0" i="0" dirty="0">
              <a:solidFill>
                <a:srgbClr val="000000"/>
              </a:solidFill>
              <a:effectLst/>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“Shell” into a container to use or look around</a:t>
            </a:r>
          </a:p>
          <a:p>
            <a:pPr marL="628650" lvl="1" indent="-171450">
              <a:buFont typeface="Arial" panose="020B0604020202020204" pitchFamily="34" charset="0"/>
              <a:buChar char="•"/>
            </a:pPr>
            <a:r>
              <a:rPr lang="en-US" sz="900" b="0" i="0" dirty="0">
                <a:solidFill>
                  <a:srgbClr val="FF0000"/>
                </a:solidFill>
                <a:effectLst/>
                <a:latin typeface="Courier New" panose="02070309020205020404" pitchFamily="49" charset="0"/>
                <a:cs typeface="Courier New" panose="02070309020205020404" pitchFamily="49" charset="0"/>
              </a:rPr>
              <a:t>singularity shell </a:t>
            </a:r>
            <a:r>
              <a:rPr lang="en-US" sz="900" b="0" i="0" dirty="0" err="1">
                <a:solidFill>
                  <a:srgbClr val="FF0000"/>
                </a:solidFill>
                <a:effectLst/>
                <a:latin typeface="Courier New" panose="02070309020205020404" pitchFamily="49" charset="0"/>
                <a:cs typeface="Courier New" panose="02070309020205020404" pitchFamily="49" charset="0"/>
              </a:rPr>
              <a:t>mycont.</a:t>
            </a:r>
            <a:r>
              <a:rPr lang="en-US" sz="900" dirty="0" err="1">
                <a:solidFill>
                  <a:srgbClr val="FF0000"/>
                </a:solidFill>
                <a:latin typeface="Courier New" panose="02070309020205020404" pitchFamily="49" charset="0"/>
                <a:cs typeface="Courier New" panose="02070309020205020404" pitchFamily="49" charset="0"/>
              </a:rPr>
              <a:t>sif</a:t>
            </a:r>
            <a:endParaRPr lang="en-US" sz="900" b="0" i="0" dirty="0">
              <a:solidFill>
                <a:srgbClr val="FF0000"/>
              </a:solidFill>
              <a:effectLst/>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sz="600" dirty="0">
              <a:solidFill>
                <a:srgbClr val="00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Inspect an image</a:t>
            </a:r>
          </a:p>
          <a:p>
            <a:pPr marL="628650" lvl="1" indent="-171450">
              <a:buFont typeface="Arial" panose="020B0604020202020204" pitchFamily="34" charset="0"/>
              <a:buChar char="•"/>
            </a:pPr>
            <a:r>
              <a:rPr lang="en-US" sz="900" dirty="0">
                <a:solidFill>
                  <a:srgbClr val="FF0000"/>
                </a:solidFill>
                <a:latin typeface="Courier New" panose="02070309020205020404" pitchFamily="49" charset="0"/>
                <a:cs typeface="Courier New" panose="02070309020205020404" pitchFamily="49" charset="0"/>
              </a:rPr>
              <a:t>singularity inspect --</a:t>
            </a:r>
            <a:r>
              <a:rPr lang="en-US" sz="900" dirty="0" err="1">
                <a:solidFill>
                  <a:srgbClr val="FF0000"/>
                </a:solidFill>
                <a:latin typeface="Courier New" panose="02070309020205020404" pitchFamily="49" charset="0"/>
                <a:cs typeface="Courier New" panose="02070309020205020404" pitchFamily="49" charset="0"/>
              </a:rPr>
              <a:t>runscript</a:t>
            </a:r>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mycont.sif</a:t>
            </a:r>
            <a:endParaRPr lang="en-US" sz="900" dirty="0">
              <a:solidFill>
                <a:srgbClr val="FF0000"/>
              </a:solidFill>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endParaRPr lang="en-US" sz="900" b="0" i="0" dirty="0">
              <a:solidFill>
                <a:srgbClr val="000000"/>
              </a:solidFill>
              <a:effectLst/>
              <a:latin typeface="Courier New" panose="02070309020205020404" pitchFamily="49" charset="0"/>
              <a:cs typeface="Courier New" panose="02070309020205020404" pitchFamily="49" charset="0"/>
            </a:endParaRPr>
          </a:p>
        </p:txBody>
      </p:sp>
      <p:sp>
        <p:nvSpPr>
          <p:cNvPr id="6" name="Date Placeholder 5">
            <a:extLst>
              <a:ext uri="{FF2B5EF4-FFF2-40B4-BE49-F238E27FC236}">
                <a16:creationId xmlns:a16="http://schemas.microsoft.com/office/drawing/2014/main" id="{B36CA882-3654-2443-A3C2-56F3240FA78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522D7A56-B3CD-5B41-82A9-159D32EB17CB}"/>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E47602D-8B50-0349-BB4D-75D56325C921}"/>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1629128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FFB7E7-34A9-7E46-81CF-F42027094749}"/>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11</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5" name="TextBox 4">
            <a:extLst>
              <a:ext uri="{FF2B5EF4-FFF2-40B4-BE49-F238E27FC236}">
                <a16:creationId xmlns:a16="http://schemas.microsoft.com/office/drawing/2014/main" id="{922C7039-8143-6843-AB3B-6EA4BA4FCED1}"/>
              </a:ext>
            </a:extLst>
          </p:cNvPr>
          <p:cNvSpPr txBox="1"/>
          <p:nvPr/>
        </p:nvSpPr>
        <p:spPr>
          <a:xfrm>
            <a:off x="189280" y="1931850"/>
            <a:ext cx="2145630" cy="461665"/>
          </a:xfrm>
          <a:prstGeom prst="rect">
            <a:avLst/>
          </a:prstGeom>
          <a:noFill/>
        </p:spPr>
        <p:txBody>
          <a:bodyPr wrap="square" rtlCol="0">
            <a:spAutoFit/>
          </a:bodyPr>
          <a:lstStyle/>
          <a:p>
            <a:r>
              <a:rPr lang="en-US" sz="1000" dirty="0"/>
              <a:t>Navigate to the tutorial:</a:t>
            </a:r>
          </a:p>
          <a:p>
            <a:r>
              <a:rPr lang="en-US" sz="1400" b="1" dirty="0">
                <a:hlinkClick r:id="rId4"/>
              </a:rPr>
              <a:t>https://bit.ly/3lvwO4p</a:t>
            </a:r>
            <a:r>
              <a:rPr lang="en-US" sz="1400" b="1" dirty="0"/>
              <a:t> </a:t>
            </a:r>
          </a:p>
        </p:txBody>
      </p:sp>
      <p:pic>
        <p:nvPicPr>
          <p:cNvPr id="10" name="Shape 87">
            <a:extLst>
              <a:ext uri="{FF2B5EF4-FFF2-40B4-BE49-F238E27FC236}">
                <a16:creationId xmlns:a16="http://schemas.microsoft.com/office/drawing/2014/main" id="{D340B855-9432-0E46-A23A-8B850AEB3301}"/>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
        <p:nvSpPr>
          <p:cNvPr id="15" name="Title 2">
            <a:extLst>
              <a:ext uri="{FF2B5EF4-FFF2-40B4-BE49-F238E27FC236}">
                <a16:creationId xmlns:a16="http://schemas.microsoft.com/office/drawing/2014/main" id="{93000A36-FF79-3E4E-BA85-BF02A17C1A36}"/>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Running Containers</a:t>
            </a:r>
          </a:p>
        </p:txBody>
      </p:sp>
      <p:sp>
        <p:nvSpPr>
          <p:cNvPr id="17" name="TextBox 16">
            <a:extLst>
              <a:ext uri="{FF2B5EF4-FFF2-40B4-BE49-F238E27FC236}">
                <a16:creationId xmlns:a16="http://schemas.microsoft.com/office/drawing/2014/main" id="{737F079C-5945-3A45-8BB4-C6FA2E6D8BC4}"/>
              </a:ext>
            </a:extLst>
          </p:cNvPr>
          <p:cNvSpPr txBox="1"/>
          <p:nvPr/>
        </p:nvSpPr>
        <p:spPr>
          <a:xfrm>
            <a:off x="78112" y="2767770"/>
            <a:ext cx="4419600" cy="369332"/>
          </a:xfrm>
          <a:prstGeom prst="rect">
            <a:avLst/>
          </a:prstGeom>
          <a:noFill/>
        </p:spPr>
        <p:txBody>
          <a:bodyPr wrap="square" rtlCol="0">
            <a:spAutoFit/>
          </a:bodyPr>
          <a:lstStyle/>
          <a:p>
            <a:r>
              <a:rPr lang="en-US" sz="900" i="1" dirty="0"/>
              <a:t>The tutorial can also be found here:</a:t>
            </a:r>
          </a:p>
          <a:p>
            <a:r>
              <a:rPr lang="en-US" sz="900" i="1" dirty="0">
                <a:hlinkClick r:id="rId6"/>
              </a:rPr>
              <a:t>https://github.com/ResearchComputing/Containers_Fall_2021</a:t>
            </a:r>
            <a:endParaRPr lang="en-US" sz="900" i="1" dirty="0"/>
          </a:p>
        </p:txBody>
      </p:sp>
    </p:spTree>
    <p:extLst>
      <p:ext uri="{BB962C8B-B14F-4D97-AF65-F5344CB8AC3E}">
        <p14:creationId xmlns:p14="http://schemas.microsoft.com/office/powerpoint/2010/main" val="199120386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Break!</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12</a:t>
            </a:fld>
            <a:endParaRPr lang="en-US" spc="-20" dirty="0"/>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641670"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course evaluation survey:</a:t>
            </a:r>
          </a:p>
          <a:p>
            <a:pPr marL="12700" marR="29845">
              <a:lnSpc>
                <a:spcPct val="100000"/>
              </a:lnSpc>
              <a:spcBef>
                <a:spcPts val="95"/>
              </a:spcBef>
            </a:pPr>
            <a:r>
              <a:rPr lang="en-US" sz="900" i="1" spc="-10" dirty="0">
                <a:solidFill>
                  <a:schemeClr val="bg1">
                    <a:lumMod val="65000"/>
                  </a:schemeClr>
                </a:solidFill>
                <a:latin typeface="Tahoma"/>
                <a:cs typeface="Tahoma"/>
                <a:hlinkClick r:id="rId4"/>
              </a:rPr>
              <a:t>http://tinyurl.com/curc-survey18</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237695666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13</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02357" y="427079"/>
            <a:ext cx="4419600" cy="403225"/>
          </a:xfrm>
        </p:spPr>
        <p:txBody>
          <a:bodyPr>
            <a:normAutofit/>
          </a:bodyPr>
          <a:lstStyle/>
          <a:p>
            <a:r>
              <a:rPr lang="en-US" dirty="0">
                <a:latin typeface="Tahoma" charset="0"/>
                <a:ea typeface="ＭＳ Ｐゴシック" charset="0"/>
                <a:cs typeface="ＭＳ Ｐゴシック" charset="0"/>
              </a:rPr>
              <a:t>Building containers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3F0A4C2C-C13B-3449-94F1-8B201D318873}"/>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CB8D8CBE-1ABB-A140-ADAB-CE36C3B2BD08}"/>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1B6E7003-B96F-0547-A979-A9407A6C3BD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686448826"/>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14</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There are 3 ways to build a Singularity container</a:t>
            </a:r>
          </a:p>
        </p:txBody>
      </p:sp>
      <p:sp>
        <p:nvSpPr>
          <p:cNvPr id="11" name="Rectangle 10">
            <a:extLst>
              <a:ext uri="{FF2B5EF4-FFF2-40B4-BE49-F238E27FC236}">
                <a16:creationId xmlns:a16="http://schemas.microsoft.com/office/drawing/2014/main" id="{2834298F-0236-8648-B203-29F314A85968}"/>
              </a:ext>
            </a:extLst>
          </p:cNvPr>
          <p:cNvSpPr/>
          <p:nvPr/>
        </p:nvSpPr>
        <p:spPr>
          <a:xfrm>
            <a:off x="160972" y="910305"/>
            <a:ext cx="4355430" cy="2092881"/>
          </a:xfrm>
          <a:prstGeom prst="rect">
            <a:avLst/>
          </a:prstGeom>
        </p:spPr>
        <p:txBody>
          <a:bodyPr wrap="square">
            <a:spAutoFit/>
          </a:bodyPr>
          <a:lstStyle/>
          <a:p>
            <a:pPr marL="228600" indent="-228600">
              <a:buAutoNum type="arabicPeriod"/>
            </a:pPr>
            <a:r>
              <a:rPr lang="en-US" sz="800" dirty="0">
                <a:solidFill>
                  <a:srgbClr val="000000"/>
                </a:solidFill>
                <a:latin typeface="Helvetica Neue" panose="02000503000000020004" pitchFamily="2" charset="0"/>
              </a:rPr>
              <a:t>Build a container on a system on which you have administrative privilege (e.g., your laptop).</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You can interactively develop the container.</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Requires many GB of disk space, requires administrative privilege, must keep software up-to-date, container transfer speeds can be slow depending on personal network connection.</a:t>
            </a:r>
          </a:p>
          <a:p>
            <a:pPr lvl="1"/>
            <a:endParaRPr lang="en-US" sz="800" dirty="0">
              <a:solidFill>
                <a:srgbClr val="000000"/>
              </a:solidFill>
              <a:latin typeface="Helvetica Neue" panose="02000503000000020004" pitchFamily="2" charset="0"/>
            </a:endParaRPr>
          </a:p>
          <a:p>
            <a:pPr marL="228600" indent="-228600">
              <a:buAutoNum type="arabicPeriod"/>
            </a:pPr>
            <a:r>
              <a:rPr lang="en-US" sz="800" dirty="0">
                <a:solidFill>
                  <a:srgbClr val="000000"/>
                </a:solidFill>
                <a:latin typeface="Helvetica Neue" panose="02000503000000020004" pitchFamily="2" charset="0"/>
              </a:rPr>
              <a:t>Build a container on </a:t>
            </a:r>
            <a:r>
              <a:rPr lang="en-US" sz="800" dirty="0" err="1">
                <a:solidFill>
                  <a:srgbClr val="000000"/>
                </a:solidFill>
                <a:latin typeface="Helvetica Neue" panose="02000503000000020004" pitchFamily="2" charset="0"/>
              </a:rPr>
              <a:t>Sylabs</a:t>
            </a:r>
            <a:r>
              <a:rPr lang="en-US" sz="800" dirty="0">
                <a:solidFill>
                  <a:srgbClr val="000000"/>
                </a:solidFill>
                <a:latin typeface="Helvetica Neue" panose="02000503000000020004" pitchFamily="2" charset="0"/>
              </a:rPr>
              <a:t> remote builder (this may change w/ “</a:t>
            </a:r>
            <a:r>
              <a:rPr lang="en-US" sz="800" dirty="0" err="1">
                <a:solidFill>
                  <a:srgbClr val="000000"/>
                </a:solidFill>
                <a:latin typeface="Helvetica Neue" panose="02000503000000020004" pitchFamily="2" charset="0"/>
              </a:rPr>
              <a:t>Apptainer</a:t>
            </a:r>
            <a:r>
              <a:rPr lang="en-US" sz="800" dirty="0">
                <a:solidFill>
                  <a:srgbClr val="000000"/>
                </a:solidFill>
                <a:latin typeface="Helvetica Neue" panose="02000503000000020004" pitchFamily="2" charset="0"/>
              </a:rPr>
              <a:t>”!)</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Pros: </a:t>
            </a:r>
            <a:r>
              <a:rPr lang="en-US" sz="800" dirty="0">
                <a:solidFill>
                  <a:srgbClr val="000000"/>
                </a:solidFill>
                <a:latin typeface="Helvetica Neue" panose="02000503000000020004" pitchFamily="2" charset="0"/>
              </a:rPr>
              <a:t>Essentially zero disk space required on your system, doesn’t require administrative privilege, no software upgrades needed, easy to retrieve from anywhere, final container is placed on local machine</a:t>
            </a:r>
          </a:p>
          <a:p>
            <a:pPr marL="685800" lvl="1" indent="-228600">
              <a:buFont typeface="Arial" panose="020B0604020202020204" pitchFamily="34" charset="0"/>
              <a:buChar char="•"/>
            </a:pPr>
            <a:r>
              <a:rPr lang="en-US" sz="800" b="1" u="sng" dirty="0">
                <a:solidFill>
                  <a:srgbClr val="000000"/>
                </a:solidFill>
                <a:latin typeface="Helvetica Neue" panose="02000503000000020004" pitchFamily="2" charset="0"/>
              </a:rPr>
              <a:t>Cons: </a:t>
            </a:r>
            <a:r>
              <a:rPr lang="en-US" sz="800" dirty="0">
                <a:solidFill>
                  <a:srgbClr val="000000"/>
                </a:solidFill>
                <a:latin typeface="Helvetica Neue" panose="02000503000000020004" pitchFamily="2" charset="0"/>
              </a:rPr>
              <a:t>Cannot interactively develop the container, ‘Freemium’ version limited</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pPr marL="228600" indent="-228600">
              <a:buFont typeface="+mj-lt"/>
              <a:buAutoNum type="arabicPeriod"/>
            </a:pPr>
            <a:r>
              <a:rPr lang="en-US" sz="800" dirty="0">
                <a:solidFill>
                  <a:srgbClr val="000000"/>
                </a:solidFill>
                <a:latin typeface="Helvetica Neue" panose="02000503000000020004" pitchFamily="2" charset="0"/>
              </a:rPr>
              <a:t>Build a docker container and “pull” it as a singularity container</a:t>
            </a:r>
          </a:p>
          <a:p>
            <a:pPr marL="685800" lvl="1" indent="-228600">
              <a:buFont typeface="Arial" panose="020B0604020202020204" pitchFamily="34" charset="0"/>
              <a:buChar char="•"/>
            </a:pPr>
            <a:endParaRPr lang="en-US" sz="8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8" name="Straight Connector 7">
            <a:extLst>
              <a:ext uri="{FF2B5EF4-FFF2-40B4-BE49-F238E27FC236}">
                <a16:creationId xmlns:a16="http://schemas.microsoft.com/office/drawing/2014/main" id="{5A40B072-28B0-F848-9290-3891A16E973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427DEC2-F45A-D048-8EB8-97DAC3B018B8}"/>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5AE61113-57AB-094E-9328-95123D0450D7}"/>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5" name="Picture 14">
            <a:extLst>
              <a:ext uri="{FF2B5EF4-FFF2-40B4-BE49-F238E27FC236}">
                <a16:creationId xmlns:a16="http://schemas.microsoft.com/office/drawing/2014/main" id="{AA159436-421B-0F41-BC80-33324DB6269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12" name="Shape 87">
            <a:extLst>
              <a:ext uri="{FF2B5EF4-FFF2-40B4-BE49-F238E27FC236}">
                <a16:creationId xmlns:a16="http://schemas.microsoft.com/office/drawing/2014/main" id="{CE5D2415-F945-6D4A-8BE2-1A6D5673A95F}"/>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01645081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15</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1" y="113403"/>
            <a:ext cx="3733800" cy="377026"/>
          </a:xfrm>
        </p:spPr>
        <p:txBody>
          <a:bodyPr/>
          <a:lstStyle/>
          <a:p>
            <a:r>
              <a:rPr lang="en-US" dirty="0"/>
              <a:t>What is a recipe?</a:t>
            </a:r>
          </a:p>
        </p:txBody>
      </p:sp>
      <p:pic>
        <p:nvPicPr>
          <p:cNvPr id="4" name="Picture 3">
            <a:extLst>
              <a:ext uri="{FF2B5EF4-FFF2-40B4-BE49-F238E27FC236}">
                <a16:creationId xmlns:a16="http://schemas.microsoft.com/office/drawing/2014/main" id="{2FF02C06-5017-5C44-9FA5-579014E5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8" y="663575"/>
            <a:ext cx="3600450" cy="2152496"/>
          </a:xfrm>
          <a:prstGeom prst="rect">
            <a:avLst/>
          </a:prstGeom>
        </p:spPr>
      </p:pic>
      <p:sp>
        <p:nvSpPr>
          <p:cNvPr id="5" name="TextBox 4">
            <a:extLst>
              <a:ext uri="{FF2B5EF4-FFF2-40B4-BE49-F238E27FC236}">
                <a16:creationId xmlns:a16="http://schemas.microsoft.com/office/drawing/2014/main" id="{D038C409-3E96-8345-8269-55259C197FBA}"/>
              </a:ext>
            </a:extLst>
          </p:cNvPr>
          <p:cNvSpPr txBox="1"/>
          <p:nvPr/>
        </p:nvSpPr>
        <p:spPr>
          <a:xfrm>
            <a:off x="48869" y="670694"/>
            <a:ext cx="490840" cy="215444"/>
          </a:xfrm>
          <a:prstGeom prst="rect">
            <a:avLst/>
          </a:prstGeom>
          <a:noFill/>
        </p:spPr>
        <p:txBody>
          <a:bodyPr wrap="none" rtlCol="0">
            <a:spAutoFit/>
          </a:bodyPr>
          <a:lstStyle/>
          <a:p>
            <a:r>
              <a:rPr lang="en-US" sz="800" dirty="0">
                <a:solidFill>
                  <a:srgbClr val="FF0000"/>
                </a:solidFill>
              </a:rPr>
              <a:t>Header</a:t>
            </a:r>
          </a:p>
        </p:txBody>
      </p:sp>
      <p:sp>
        <p:nvSpPr>
          <p:cNvPr id="17" name="TextBox 16">
            <a:extLst>
              <a:ext uri="{FF2B5EF4-FFF2-40B4-BE49-F238E27FC236}">
                <a16:creationId xmlns:a16="http://schemas.microsoft.com/office/drawing/2014/main" id="{E973824C-F05F-E944-B92F-1D8E8221732C}"/>
              </a:ext>
            </a:extLst>
          </p:cNvPr>
          <p:cNvSpPr txBox="1"/>
          <p:nvPr/>
        </p:nvSpPr>
        <p:spPr>
          <a:xfrm>
            <a:off x="48869" y="977450"/>
            <a:ext cx="595035" cy="215444"/>
          </a:xfrm>
          <a:prstGeom prst="rect">
            <a:avLst/>
          </a:prstGeom>
          <a:noFill/>
        </p:spPr>
        <p:txBody>
          <a:bodyPr wrap="none" rtlCol="0">
            <a:spAutoFit/>
          </a:bodyPr>
          <a:lstStyle/>
          <a:p>
            <a:r>
              <a:rPr lang="en-US" sz="800" dirty="0">
                <a:solidFill>
                  <a:srgbClr val="FF0000"/>
                </a:solidFill>
              </a:rPr>
              <a:t>Metadata</a:t>
            </a:r>
          </a:p>
        </p:txBody>
      </p:sp>
      <p:sp>
        <p:nvSpPr>
          <p:cNvPr id="18" name="TextBox 17">
            <a:extLst>
              <a:ext uri="{FF2B5EF4-FFF2-40B4-BE49-F238E27FC236}">
                <a16:creationId xmlns:a16="http://schemas.microsoft.com/office/drawing/2014/main" id="{7479EDFC-3917-6B40-AD58-E20A4C301F58}"/>
              </a:ext>
            </a:extLst>
          </p:cNvPr>
          <p:cNvSpPr txBox="1"/>
          <p:nvPr/>
        </p:nvSpPr>
        <p:spPr>
          <a:xfrm>
            <a:off x="47137" y="1237682"/>
            <a:ext cx="926429" cy="461665"/>
          </a:xfrm>
          <a:prstGeom prst="rect">
            <a:avLst/>
          </a:prstGeom>
          <a:noFill/>
        </p:spPr>
        <p:txBody>
          <a:bodyPr wrap="square" rtlCol="0">
            <a:spAutoFit/>
          </a:bodyPr>
          <a:lstStyle/>
          <a:p>
            <a:r>
              <a:rPr lang="en-US" sz="800" dirty="0">
                <a:solidFill>
                  <a:srgbClr val="FF0000"/>
                </a:solidFill>
              </a:rPr>
              <a:t>Runtime environment variables</a:t>
            </a:r>
          </a:p>
        </p:txBody>
      </p:sp>
      <p:sp>
        <p:nvSpPr>
          <p:cNvPr id="19" name="TextBox 18">
            <a:extLst>
              <a:ext uri="{FF2B5EF4-FFF2-40B4-BE49-F238E27FC236}">
                <a16:creationId xmlns:a16="http://schemas.microsoft.com/office/drawing/2014/main" id="{BA003BF6-7712-E246-9433-29E5822D2253}"/>
              </a:ext>
            </a:extLst>
          </p:cNvPr>
          <p:cNvSpPr txBox="1"/>
          <p:nvPr/>
        </p:nvSpPr>
        <p:spPr>
          <a:xfrm>
            <a:off x="31464" y="1740406"/>
            <a:ext cx="926429" cy="338554"/>
          </a:xfrm>
          <a:prstGeom prst="rect">
            <a:avLst/>
          </a:prstGeom>
          <a:noFill/>
        </p:spPr>
        <p:txBody>
          <a:bodyPr wrap="square" rtlCol="0">
            <a:spAutoFit/>
          </a:bodyPr>
          <a:lstStyle/>
          <a:p>
            <a:r>
              <a:rPr lang="en-US" sz="800" dirty="0">
                <a:solidFill>
                  <a:srgbClr val="FF0000"/>
                </a:solidFill>
              </a:rPr>
              <a:t>Default program at runtime</a:t>
            </a:r>
          </a:p>
        </p:txBody>
      </p:sp>
      <p:sp>
        <p:nvSpPr>
          <p:cNvPr id="20" name="TextBox 19">
            <a:extLst>
              <a:ext uri="{FF2B5EF4-FFF2-40B4-BE49-F238E27FC236}">
                <a16:creationId xmlns:a16="http://schemas.microsoft.com/office/drawing/2014/main" id="{DB298139-9DA7-0140-905B-5380DCF8F581}"/>
              </a:ext>
            </a:extLst>
          </p:cNvPr>
          <p:cNvSpPr txBox="1"/>
          <p:nvPr/>
        </p:nvSpPr>
        <p:spPr>
          <a:xfrm>
            <a:off x="42132" y="2225837"/>
            <a:ext cx="926429" cy="584775"/>
          </a:xfrm>
          <a:prstGeom prst="rect">
            <a:avLst/>
          </a:prstGeom>
          <a:noFill/>
        </p:spPr>
        <p:txBody>
          <a:bodyPr wrap="square" rtlCol="0">
            <a:spAutoFit/>
          </a:bodyPr>
          <a:lstStyle/>
          <a:p>
            <a:r>
              <a:rPr lang="en-US" sz="800" dirty="0">
                <a:solidFill>
                  <a:srgbClr val="FF0000"/>
                </a:solidFill>
              </a:rPr>
              <a:t>Where software and directories are installed at </a:t>
            </a:r>
            <a:r>
              <a:rPr lang="en-US" sz="800" dirty="0" err="1">
                <a:solidFill>
                  <a:srgbClr val="FF0000"/>
                </a:solidFill>
              </a:rPr>
              <a:t>buildtime</a:t>
            </a:r>
            <a:r>
              <a:rPr lang="en-US" sz="800" dirty="0">
                <a:solidFill>
                  <a:srgbClr val="FF0000"/>
                </a:solidFill>
              </a:rPr>
              <a:t> </a:t>
            </a:r>
          </a:p>
        </p:txBody>
      </p:sp>
      <p:sp>
        <p:nvSpPr>
          <p:cNvPr id="11" name="Date Placeholder 5">
            <a:extLst>
              <a:ext uri="{FF2B5EF4-FFF2-40B4-BE49-F238E27FC236}">
                <a16:creationId xmlns:a16="http://schemas.microsoft.com/office/drawing/2014/main" id="{2E5A8841-2730-7648-96AA-F00ABA869D4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12" name="Picture 11">
            <a:extLst>
              <a:ext uri="{FF2B5EF4-FFF2-40B4-BE49-F238E27FC236}">
                <a16:creationId xmlns:a16="http://schemas.microsoft.com/office/drawing/2014/main" id="{1383821D-0B07-2C48-8969-80C931435AFF}"/>
              </a:ext>
            </a:extLst>
          </p:cNvPr>
          <p:cNvPicPr>
            <a:picLocks noChangeAspect="1"/>
          </p:cNvPicPr>
          <p:nvPr/>
        </p:nvPicPr>
        <p:blipFill rotWithShape="1">
          <a:blip r:embed="rId3"/>
          <a:srcRect b="16901"/>
          <a:stretch/>
        </p:blipFill>
        <p:spPr>
          <a:xfrm>
            <a:off x="3793539" y="3200081"/>
            <a:ext cx="762000" cy="225380"/>
          </a:xfrm>
          <a:prstGeom prst="rect">
            <a:avLst/>
          </a:prstGeom>
        </p:spPr>
      </p:pic>
      <p:sp>
        <p:nvSpPr>
          <p:cNvPr id="14" name="TextBox 13">
            <a:extLst>
              <a:ext uri="{FF2B5EF4-FFF2-40B4-BE49-F238E27FC236}">
                <a16:creationId xmlns:a16="http://schemas.microsoft.com/office/drawing/2014/main" id="{2B3A2F5A-3DAF-6042-AE6E-95A55A604F29}"/>
              </a:ext>
            </a:extLst>
          </p:cNvPr>
          <p:cNvSpPr txBox="1"/>
          <p:nvPr/>
        </p:nvSpPr>
        <p:spPr>
          <a:xfrm>
            <a:off x="793119" y="2904767"/>
            <a:ext cx="3669594" cy="230832"/>
          </a:xfrm>
          <a:prstGeom prst="rect">
            <a:avLst/>
          </a:prstGeom>
          <a:noFill/>
        </p:spPr>
        <p:txBody>
          <a:bodyPr wrap="none" rtlCol="0">
            <a:spAutoFit/>
          </a:bodyPr>
          <a:lstStyle/>
          <a:p>
            <a:r>
              <a:rPr lang="en-US" sz="900" i="1" dirty="0"/>
              <a:t>More: </a:t>
            </a:r>
            <a:r>
              <a:rPr lang="en-US" sz="900" i="1" dirty="0">
                <a:hlinkClick r:id="rId4">
                  <a:extLst>
                    <a:ext uri="{A12FA001-AC4F-418D-AE19-62706E023703}">
                      <ahyp:hlinkClr xmlns:ahyp="http://schemas.microsoft.com/office/drawing/2018/hyperlinkcolor" val="tx"/>
                    </a:ext>
                  </a:extLst>
                </a:hlinkClick>
              </a:rPr>
              <a:t>https://www.sylabs.io/guides/3.2/user-guide/definition_files.html</a:t>
            </a:r>
            <a:r>
              <a:rPr lang="en-US" sz="900" i="1" dirty="0"/>
              <a:t>   </a:t>
            </a:r>
          </a:p>
        </p:txBody>
      </p:sp>
      <p:cxnSp>
        <p:nvCxnSpPr>
          <p:cNvPr id="15" name="Straight Connector 14">
            <a:extLst>
              <a:ext uri="{FF2B5EF4-FFF2-40B4-BE49-F238E27FC236}">
                <a16:creationId xmlns:a16="http://schemas.microsoft.com/office/drawing/2014/main" id="{EED62B4B-8D5C-024C-8FF2-624C74CF3227}"/>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16" name="Shape 87">
            <a:extLst>
              <a:ext uri="{FF2B5EF4-FFF2-40B4-BE49-F238E27FC236}">
                <a16:creationId xmlns:a16="http://schemas.microsoft.com/office/drawing/2014/main" id="{F7B313DD-A4D3-2D40-B752-C67140326320}"/>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0516495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pic>
        <p:nvPicPr>
          <p:cNvPr id="5" name="Picture 4">
            <a:extLst>
              <a:ext uri="{FF2B5EF4-FFF2-40B4-BE49-F238E27FC236}">
                <a16:creationId xmlns:a16="http://schemas.microsoft.com/office/drawing/2014/main" id="{D1401FB7-BCBB-AA4E-8A24-7DBE79E71A28}"/>
              </a:ext>
            </a:extLst>
          </p:cNvPr>
          <p:cNvPicPr>
            <a:picLocks noChangeAspect="1"/>
          </p:cNvPicPr>
          <p:nvPr/>
        </p:nvPicPr>
        <p:blipFill rotWithShape="1">
          <a:blip r:embed="rId2">
            <a:extLst>
              <a:ext uri="{28A0092B-C50C-407E-A947-70E740481C1C}">
                <a14:useLocalDpi xmlns:a14="http://schemas.microsoft.com/office/drawing/2010/main" val="0"/>
              </a:ext>
            </a:extLst>
          </a:blip>
          <a:srcRect t="14803"/>
          <a:stretch/>
        </p:blipFill>
        <p:spPr>
          <a:xfrm>
            <a:off x="0" y="1273175"/>
            <a:ext cx="4610100" cy="1152591"/>
          </a:xfrm>
          <a:prstGeom prst="rect">
            <a:avLst/>
          </a:prstGeom>
        </p:spPr>
      </p:pic>
      <p:sp>
        <p:nvSpPr>
          <p:cNvPr id="12" name="Title 1">
            <a:extLst>
              <a:ext uri="{FF2B5EF4-FFF2-40B4-BE49-F238E27FC236}">
                <a16:creationId xmlns:a16="http://schemas.microsoft.com/office/drawing/2014/main" id="{155FCCF2-45C7-A245-87C8-CF2487AB09E0}"/>
              </a:ext>
            </a:extLst>
          </p:cNvPr>
          <p:cNvSpPr>
            <a:spLocks noGrp="1"/>
          </p:cNvSpPr>
          <p:nvPr>
            <p:ph type="title"/>
          </p:nvPr>
        </p:nvSpPr>
        <p:spPr>
          <a:xfrm>
            <a:off x="247650" y="171288"/>
            <a:ext cx="3733800" cy="377026"/>
          </a:xfrm>
        </p:spPr>
        <p:txBody>
          <a:bodyPr/>
          <a:lstStyle/>
          <a:p>
            <a:r>
              <a:rPr lang="en-US" dirty="0"/>
              <a:t>Container Formats</a:t>
            </a:r>
          </a:p>
        </p:txBody>
      </p:sp>
      <p:sp>
        <p:nvSpPr>
          <p:cNvPr id="7" name="Date Placeholder 5">
            <a:extLst>
              <a:ext uri="{FF2B5EF4-FFF2-40B4-BE49-F238E27FC236}">
                <a16:creationId xmlns:a16="http://schemas.microsoft.com/office/drawing/2014/main" id="{66AAB4F1-E42D-0F4A-9192-AA2BDDBAC0D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9109DA15-35AA-A14F-B3B9-B2172D7F335A}"/>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4" name="Straight Arrow Connector 3">
            <a:extLst>
              <a:ext uri="{FF2B5EF4-FFF2-40B4-BE49-F238E27FC236}">
                <a16:creationId xmlns:a16="http://schemas.microsoft.com/office/drawing/2014/main" id="{8E0478E9-AE04-5645-BDA1-28AF06DEA913}"/>
              </a:ext>
            </a:extLst>
          </p:cNvPr>
          <p:cNvCxnSpPr>
            <a:cxnSpLocks/>
          </p:cNvCxnSpPr>
          <p:nvPr/>
        </p:nvCxnSpPr>
        <p:spPr>
          <a:xfrm>
            <a:off x="628650" y="1001674"/>
            <a:ext cx="1" cy="244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47FFE2-692C-C947-B4F8-B66B2DEA8550}"/>
              </a:ext>
            </a:extLst>
          </p:cNvPr>
          <p:cNvSpPr txBox="1"/>
          <p:nvPr/>
        </p:nvSpPr>
        <p:spPr>
          <a:xfrm>
            <a:off x="671984" y="767240"/>
            <a:ext cx="2282997" cy="430887"/>
          </a:xfrm>
          <a:prstGeom prst="rect">
            <a:avLst/>
          </a:prstGeom>
          <a:noFill/>
          <a:ln>
            <a:noFill/>
          </a:ln>
        </p:spPr>
        <p:txBody>
          <a:bodyPr wrap="none" rtlCol="0">
            <a:spAutoFit/>
          </a:bodyPr>
          <a:lstStyle/>
          <a:p>
            <a:r>
              <a:rPr lang="en-US" sz="1100" dirty="0">
                <a:solidFill>
                  <a:srgbClr val="FF0000"/>
                </a:solidFill>
              </a:rPr>
              <a:t>*.</a:t>
            </a:r>
            <a:r>
              <a:rPr lang="en-US" sz="1100" dirty="0" err="1">
                <a:solidFill>
                  <a:srgbClr val="FF0000"/>
                </a:solidFill>
              </a:rPr>
              <a:t>sif</a:t>
            </a:r>
            <a:r>
              <a:rPr lang="en-US" sz="1100" dirty="0">
                <a:solidFill>
                  <a:srgbClr val="FF0000"/>
                </a:solidFill>
              </a:rPr>
              <a:t> format and older *.</a:t>
            </a:r>
            <a:r>
              <a:rPr lang="en-US" sz="1100" dirty="0" err="1">
                <a:solidFill>
                  <a:srgbClr val="FF0000"/>
                </a:solidFill>
              </a:rPr>
              <a:t>simg</a:t>
            </a:r>
            <a:r>
              <a:rPr lang="en-US" sz="1100" dirty="0">
                <a:solidFill>
                  <a:srgbClr val="FF0000"/>
                </a:solidFill>
              </a:rPr>
              <a:t> format </a:t>
            </a:r>
          </a:p>
          <a:p>
            <a:r>
              <a:rPr lang="en-US" sz="1100" dirty="0">
                <a:solidFill>
                  <a:srgbClr val="FF0000"/>
                </a:solidFill>
              </a:rPr>
              <a:t>(immutable final container format)</a:t>
            </a:r>
          </a:p>
        </p:txBody>
      </p:sp>
      <p:sp>
        <p:nvSpPr>
          <p:cNvPr id="14" name="Oval 13">
            <a:extLst>
              <a:ext uri="{FF2B5EF4-FFF2-40B4-BE49-F238E27FC236}">
                <a16:creationId xmlns:a16="http://schemas.microsoft.com/office/drawing/2014/main" id="{F33759C1-D7FB-4343-858D-D2A65A2169ED}"/>
              </a:ext>
            </a:extLst>
          </p:cNvPr>
          <p:cNvSpPr/>
          <p:nvPr/>
        </p:nvSpPr>
        <p:spPr>
          <a:xfrm>
            <a:off x="171450" y="1255142"/>
            <a:ext cx="547342"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FE5E3D-201E-BA4E-81FF-1250F0DD1B49}"/>
              </a:ext>
            </a:extLst>
          </p:cNvPr>
          <p:cNvSpPr/>
          <p:nvPr/>
        </p:nvSpPr>
        <p:spPr>
          <a:xfrm>
            <a:off x="93698" y="1790858"/>
            <a:ext cx="613064" cy="133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14811C-E836-A048-8AAC-32303F4802FB}"/>
              </a:ext>
            </a:extLst>
          </p:cNvPr>
          <p:cNvCxnSpPr>
            <a:cxnSpLocks/>
          </p:cNvCxnSpPr>
          <p:nvPr/>
        </p:nvCxnSpPr>
        <p:spPr>
          <a:xfrm flipV="1">
            <a:off x="147611" y="1914235"/>
            <a:ext cx="0" cy="789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F6909-8ACE-F24D-8B85-34D769A50A11}"/>
              </a:ext>
            </a:extLst>
          </p:cNvPr>
          <p:cNvCxnSpPr/>
          <p:nvPr/>
        </p:nvCxnSpPr>
        <p:spPr>
          <a:xfrm>
            <a:off x="628650" y="1005122"/>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75E133-60F7-154C-A50F-86B46511E485}"/>
              </a:ext>
            </a:extLst>
          </p:cNvPr>
          <p:cNvCxnSpPr/>
          <p:nvPr/>
        </p:nvCxnSpPr>
        <p:spPr>
          <a:xfrm>
            <a:off x="148943" y="2703413"/>
            <a:ext cx="7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8348D1-9EB4-A24D-AE56-AE8B9BFAC39D}"/>
              </a:ext>
            </a:extLst>
          </p:cNvPr>
          <p:cNvSpPr txBox="1"/>
          <p:nvPr/>
        </p:nvSpPr>
        <p:spPr>
          <a:xfrm>
            <a:off x="171450" y="2571635"/>
            <a:ext cx="3781805" cy="261610"/>
          </a:xfrm>
          <a:prstGeom prst="rect">
            <a:avLst/>
          </a:prstGeom>
          <a:noFill/>
          <a:ln>
            <a:noFill/>
          </a:ln>
        </p:spPr>
        <p:txBody>
          <a:bodyPr wrap="none" rtlCol="0">
            <a:spAutoFit/>
          </a:bodyPr>
          <a:lstStyle/>
          <a:p>
            <a:r>
              <a:rPr lang="en-US" sz="1100" dirty="0">
                <a:solidFill>
                  <a:srgbClr val="FF0000"/>
                </a:solidFill>
              </a:rPr>
              <a:t>Writeable sandbox used for interactive container development</a:t>
            </a:r>
          </a:p>
        </p:txBody>
      </p:sp>
      <p:pic>
        <p:nvPicPr>
          <p:cNvPr id="19" name="Shape 87">
            <a:extLst>
              <a:ext uri="{FF2B5EF4-FFF2-40B4-BE49-F238E27FC236}">
                <a16:creationId xmlns:a16="http://schemas.microsoft.com/office/drawing/2014/main" id="{F7E98204-F9BB-6947-8B01-A4CBEB146AA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44642527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754053"/>
          </a:xfrm>
        </p:spPr>
        <p:txBody>
          <a:bodyPr/>
          <a:lstStyle/>
          <a:p>
            <a:r>
              <a:rPr lang="en-US" dirty="0"/>
              <a:t>1. Building a container interactively (demo)</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925341"/>
            <a:ext cx="4496477" cy="2154436"/>
          </a:xfrm>
          <a:prstGeom prst="rect">
            <a:avLst/>
          </a:prstGeom>
        </p:spPr>
        <p:txBody>
          <a:bodyPr wrap="square">
            <a:spAutoFit/>
          </a:bodyPr>
          <a:lstStyle/>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Bootstrap a base container (has OS you want, maybe other stuff too) into a sandbox:</a:t>
            </a:r>
          </a:p>
          <a:p>
            <a:r>
              <a:rPr lang="en-US" sz="8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--sandbox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alpine:latest</a:t>
            </a:r>
            <a:endParaRPr lang="en-US" sz="800" dirty="0">
              <a:solidFill>
                <a:srgbClr val="FF0000"/>
              </a:solidFill>
              <a:latin typeface="Helvetica Neue" panose="02000503000000020004" pitchFamily="2" charset="0"/>
            </a:endParaRPr>
          </a:p>
          <a:p>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Shell into the container and install what you need by trial and error:</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shell –-writable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800" dirty="0">
                <a:latin typeface="Helvetica Neue" panose="02000503000000020004" pitchFamily="2" charset="0"/>
                <a:ea typeface="Helvetica Neue" panose="02000503000000020004" pitchFamily="2" charset="0"/>
                <a:cs typeface="Helvetica Neue" panose="02000503000000020004" pitchFamily="2" charset="0"/>
              </a:rPr>
              <a:t>[now do stuff in container; as you get it correct, add commands to Singularity recipe]</a:t>
            </a:r>
          </a:p>
          <a:p>
            <a:pPr marL="171450" indent="-171450">
              <a:buFont typeface="Arial" panose="020B0604020202020204" pitchFamily="34" charset="0"/>
              <a:buChar char="•"/>
            </a:pPr>
            <a:endParaRPr lang="en-US" alt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Now finalize container.  </a:t>
            </a: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You can either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sandbox: </a:t>
            </a:r>
          </a:p>
          <a:p>
            <a:pPr lvl="1"/>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a:t>
            </a:r>
            <a:r>
              <a:rPr lang="en-US" sz="800" dirty="0" err="1">
                <a:solidFill>
                  <a:srgbClr val="FF0000"/>
                </a:solidFill>
                <a:latin typeface="Courier New" panose="02070309020205020404" pitchFamily="49" charset="0"/>
                <a:cs typeface="Courier New" panose="02070309020205020404" pitchFamily="49" charset="0"/>
              </a:rPr>
              <a:t>mytest</a:t>
            </a:r>
            <a:r>
              <a:rPr lang="en-US" sz="800" dirty="0">
                <a:solidFill>
                  <a:srgbClr val="FF0000"/>
                </a:solidFill>
                <a:latin typeface="Courier New" panose="02070309020205020404" pitchFamily="49" charset="0"/>
                <a:cs typeface="Courier New" panose="02070309020205020404" pitchFamily="49" charset="0"/>
              </a:rPr>
              <a:t>/</a:t>
            </a:r>
            <a:endParaRPr lang="en-US" sz="800" dirty="0">
              <a:solidFill>
                <a:srgbClr val="FF0000"/>
              </a:solidFill>
              <a:latin typeface="Helvetica Neue" panose="02000503000000020004" pitchFamily="2" charset="0"/>
            </a:endParaRPr>
          </a:p>
          <a:p>
            <a:pPr marL="628650" lvl="1" indent="-171450">
              <a:buFont typeface="Arial" panose="020B0604020202020204" pitchFamily="34" charset="0"/>
              <a:buChar char="•"/>
            </a:pP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Or you can build </a:t>
            </a:r>
            <a:r>
              <a:rPr lang="en-US" altLang="en-US" sz="1000" dirty="0" err="1">
                <a:latin typeface="Helvetica Neue" panose="02000503000000020004" pitchFamily="2" charset="0"/>
                <a:ea typeface="Helvetica Neue" panose="02000503000000020004" pitchFamily="2" charset="0"/>
                <a:cs typeface="Helvetica Neue" panose="02000503000000020004" pitchFamily="2" charset="0"/>
              </a:rPr>
              <a:t>squashfs</a:t>
            </a:r>
            <a:r>
              <a:rPr lang="en-US" altLang="en-US" sz="1000" dirty="0">
                <a:latin typeface="Helvetica Neue" panose="02000503000000020004" pitchFamily="2" charset="0"/>
                <a:ea typeface="Helvetica Neue" panose="02000503000000020004" pitchFamily="2" charset="0"/>
                <a:cs typeface="Helvetica Neue" panose="02000503000000020004" pitchFamily="2" charset="0"/>
              </a:rPr>
              <a:t> image from recipe (best practice): </a:t>
            </a:r>
          </a:p>
          <a:p>
            <a:pPr lvl="1"/>
            <a:r>
              <a:rPr lang="en-US" sz="1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sz="800" dirty="0" err="1">
                <a:solidFill>
                  <a:srgbClr val="FF0000"/>
                </a:solidFill>
                <a:latin typeface="Courier New" panose="02070309020205020404" pitchFamily="49" charset="0"/>
                <a:cs typeface="Courier New" panose="02070309020205020404" pitchFamily="49" charset="0"/>
              </a:rPr>
              <a:t>sudo</a:t>
            </a:r>
            <a:r>
              <a:rPr lang="en-US" sz="800" dirty="0">
                <a:solidFill>
                  <a:srgbClr val="FF0000"/>
                </a:solidFill>
                <a:latin typeface="Courier New" panose="02070309020205020404" pitchFamily="49" charset="0"/>
                <a:cs typeface="Courier New" panose="02070309020205020404" pitchFamily="49" charset="0"/>
              </a:rPr>
              <a:t> singularity build </a:t>
            </a:r>
            <a:r>
              <a:rPr lang="en-US" sz="800" dirty="0" err="1">
                <a:solidFill>
                  <a:srgbClr val="FF0000"/>
                </a:solidFill>
                <a:latin typeface="Courier New" panose="02070309020205020404" pitchFamily="49" charset="0"/>
                <a:cs typeface="Courier New" panose="02070309020205020404" pitchFamily="49" charset="0"/>
              </a:rPr>
              <a:t>mytest.sif</a:t>
            </a:r>
            <a:r>
              <a:rPr lang="en-US" sz="800" dirty="0">
                <a:solidFill>
                  <a:srgbClr val="FF0000"/>
                </a:solidFill>
                <a:latin typeface="Courier New" panose="02070309020205020404" pitchFamily="49" charset="0"/>
                <a:cs typeface="Courier New" panose="02070309020205020404" pitchFamily="49" charset="0"/>
              </a:rPr>
              <a:t> Singularity</a:t>
            </a:r>
            <a:endParaRPr lang="en-US" sz="800" dirty="0">
              <a:solidFill>
                <a:srgbClr val="FF0000"/>
              </a:solidFill>
              <a:latin typeface="Helvetica Neue" panose="02000503000000020004" pitchFamily="2" charset="0"/>
            </a:endParaRPr>
          </a:p>
        </p:txBody>
      </p:sp>
      <p:sp>
        <p:nvSpPr>
          <p:cNvPr id="15" name="Slide Number Placeholder 12">
            <a:extLst>
              <a:ext uri="{FF2B5EF4-FFF2-40B4-BE49-F238E27FC236}">
                <a16:creationId xmlns:a16="http://schemas.microsoft.com/office/drawing/2014/main" id="{B913CD1C-3A99-CB4E-8BB8-B18844827008}"/>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17</a:t>
            </a:fld>
            <a:endParaRPr lang="en-US" spc="-20" dirty="0"/>
          </a:p>
        </p:txBody>
      </p:sp>
      <p:cxnSp>
        <p:nvCxnSpPr>
          <p:cNvPr id="17" name="Straight Connector 16">
            <a:extLst>
              <a:ext uri="{FF2B5EF4-FFF2-40B4-BE49-F238E27FC236}">
                <a16:creationId xmlns:a16="http://schemas.microsoft.com/office/drawing/2014/main" id="{65CBAB2C-7FAC-4B46-ACF6-C3E19C613B5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8" name="Date Placeholder 5">
            <a:extLst>
              <a:ext uri="{FF2B5EF4-FFF2-40B4-BE49-F238E27FC236}">
                <a16:creationId xmlns:a16="http://schemas.microsoft.com/office/drawing/2014/main" id="{33AD4EFC-DEF1-FC42-9EEF-D19C1A9FC04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19" name="Picture 18">
            <a:extLst>
              <a:ext uri="{FF2B5EF4-FFF2-40B4-BE49-F238E27FC236}">
                <a16:creationId xmlns:a16="http://schemas.microsoft.com/office/drawing/2014/main" id="{FE6B6926-8AE6-7046-8073-DB6B61E8D5B3}"/>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8" name="Shape 87">
            <a:extLst>
              <a:ext uri="{FF2B5EF4-FFF2-40B4-BE49-F238E27FC236}">
                <a16:creationId xmlns:a16="http://schemas.microsoft.com/office/drawing/2014/main" id="{1FC9AD1D-ABFA-514E-A267-D8EE39208926}"/>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206768840"/>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04360" y="113403"/>
            <a:ext cx="4234290" cy="754053"/>
          </a:xfrm>
        </p:spPr>
        <p:txBody>
          <a:bodyPr/>
          <a:lstStyle/>
          <a:p>
            <a:r>
              <a:rPr lang="en-US" dirty="0"/>
              <a:t>2. Building a container with </a:t>
            </a:r>
            <a:r>
              <a:rPr lang="en-US" dirty="0" err="1"/>
              <a:t>Sylabs</a:t>
            </a:r>
            <a:r>
              <a:rPr lang="en-US" dirty="0"/>
              <a:t> Remote Builder (demo)</a:t>
            </a:r>
          </a:p>
        </p:txBody>
      </p:sp>
      <p:sp>
        <p:nvSpPr>
          <p:cNvPr id="21" name="Rectangle 20">
            <a:extLst>
              <a:ext uri="{FF2B5EF4-FFF2-40B4-BE49-F238E27FC236}">
                <a16:creationId xmlns:a16="http://schemas.microsoft.com/office/drawing/2014/main" id="{E7FEDAC4-1A3D-F641-B0C0-6BE4A60CDE0E}"/>
              </a:ext>
            </a:extLst>
          </p:cNvPr>
          <p:cNvSpPr/>
          <p:nvPr/>
        </p:nvSpPr>
        <p:spPr>
          <a:xfrm>
            <a:off x="30068" y="968375"/>
            <a:ext cx="4580032" cy="2800767"/>
          </a:xfrm>
          <a:prstGeom prst="rect">
            <a:avLst/>
          </a:prstGeom>
        </p:spPr>
        <p:txBody>
          <a:bodyPr wrap="square">
            <a:spAutoFit/>
          </a:bodyPr>
          <a:lstStyle/>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Get a token from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Sylabs</a:t>
            </a:r>
            <a:r>
              <a:rPr lang="en-US" sz="1000" dirty="0">
                <a:latin typeface="Helvetica Neue" panose="02000503000000020004" pitchFamily="2" charset="0"/>
                <a:ea typeface="Helvetica Neue" panose="02000503000000020004" pitchFamily="2" charset="0"/>
                <a:cs typeface="Helvetica Neue" panose="02000503000000020004" pitchFamily="2" charset="0"/>
              </a:rPr>
              <a:t> Cloud: </a:t>
            </a:r>
            <a:r>
              <a:rPr lang="en-US" sz="1000" u="sng" dirty="0">
                <a:latin typeface="Helvetica Neue" panose="02000503000000020004" pitchFamily="2" charset="0"/>
                <a:ea typeface="Helvetica Neue" panose="02000503000000020004" pitchFamily="2" charset="0"/>
                <a:cs typeface="Helvetica Neue" panose="02000503000000020004" pitchFamily="2" charset="0"/>
                <a:hlinkClick r:id="rId2"/>
              </a:rPr>
              <a:t>https://cloud.sylabs.io/auth</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Login using your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Github</a:t>
            </a:r>
            <a:r>
              <a:rPr lang="en-US" sz="1000" dirty="0">
                <a:latin typeface="Helvetica Neue" panose="02000503000000020004" pitchFamily="2" charset="0"/>
                <a:ea typeface="Helvetica Neue" panose="02000503000000020004" pitchFamily="2" charset="0"/>
                <a:cs typeface="Helvetica Neue" panose="02000503000000020004" pitchFamily="2" charset="0"/>
              </a:rPr>
              <a:t> account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Create a new token under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Keystore</a:t>
            </a:r>
            <a:r>
              <a:rPr lang="en-US" sz="1000" dirty="0">
                <a:latin typeface="Helvetica Neue" panose="02000503000000020004" pitchFamily="2" charset="0"/>
                <a:ea typeface="Helvetica Neue" panose="02000503000000020004" pitchFamily="2" charset="0"/>
                <a:cs typeface="Helvetica Neue" panose="02000503000000020004" pitchFamily="2" charset="0"/>
              </a:rPr>
              <a:t>”</a:t>
            </a:r>
          </a:p>
          <a:p>
            <a:pPr marL="685800" lvl="1"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Copy the token string (&lt;your-token&gt;)</a:t>
            </a:r>
          </a:p>
          <a:p>
            <a:pPr marL="685800" lvl="1" indent="-228600">
              <a:buAutoNum type="arabicPeriod"/>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Add the token on your host machine:</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remote login</a:t>
            </a:r>
          </a:p>
          <a:p>
            <a:pPr marL="685800" lvl="1" indent="-228600">
              <a:buAutoNum type="arabicPeriod"/>
            </a:pPr>
            <a:r>
              <a:rPr lang="en-US" sz="1000" dirty="0">
                <a:latin typeface="Helvetica" pitchFamily="2" charset="0"/>
                <a:ea typeface="Helvetica Neue" panose="02000503000000020004" pitchFamily="2" charset="0"/>
                <a:cs typeface="Courier New" panose="02070309020205020404" pitchFamily="49" charset="0"/>
              </a:rPr>
              <a:t>Then paste your token when prompted.</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Issue the command to build your container remotely</a:t>
            </a:r>
          </a:p>
          <a:p>
            <a:pPr marL="685800" lvl="1" indent="-228600">
              <a:buAutoNum type="arabicPeriod"/>
            </a:pP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singularity build --remote </a:t>
            </a:r>
            <a:r>
              <a:rPr lang="en-US" sz="900" dirty="0" err="1">
                <a:solidFill>
                  <a:srgbClr val="FF0000"/>
                </a:solidFill>
                <a:latin typeface="Courier New" panose="02070309020205020404" pitchFamily="49" charset="0"/>
                <a:ea typeface="Helvetica Neue" panose="02000503000000020004" pitchFamily="2" charset="0"/>
                <a:cs typeface="Courier New" panose="02070309020205020404" pitchFamily="49" charset="0"/>
              </a:rPr>
              <a:t>myimage.sif</a:t>
            </a:r>
            <a:r>
              <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rPr>
              <a:t> Singularity</a:t>
            </a:r>
          </a:p>
          <a:p>
            <a:pPr marL="685800" lvl="1" indent="-228600">
              <a:buAutoNum type="arabicPeriod"/>
            </a:pPr>
            <a:endParaRPr lang="en-US" sz="900" dirty="0">
              <a:solidFill>
                <a:srgbClr val="FF0000"/>
              </a:solidFill>
              <a:latin typeface="Courier New" panose="02070309020205020404" pitchFamily="49" charset="0"/>
              <a:ea typeface="Helvetica Neue" panose="02000503000000020004" pitchFamily="2" charset="0"/>
              <a:cs typeface="Courier New" panose="02070309020205020404" pitchFamily="49" charset="0"/>
            </a:endParaRPr>
          </a:p>
          <a:p>
            <a:pPr marL="228600" indent="-228600">
              <a:buAutoNum type="arabicPeriod"/>
            </a:pPr>
            <a:r>
              <a:rPr lang="en-US" sz="1000" dirty="0">
                <a:latin typeface="Helvetica Neue" panose="02000503000000020004" pitchFamily="2" charset="0"/>
                <a:ea typeface="Helvetica Neue" panose="02000503000000020004" pitchFamily="2" charset="0"/>
                <a:cs typeface="Helvetica Neue" panose="02000503000000020004" pitchFamily="2" charset="0"/>
              </a:rPr>
              <a:t>…where “Singularity” is your definition file. If successful, the container will be placed in your working directory</a:t>
            </a:r>
            <a:endParaRPr lang="en-US" sz="1000" dirty="0">
              <a:latin typeface="Helvetica Neue" panose="02000503000000020004" pitchFamily="2" charset="0"/>
            </a:endParaRPr>
          </a:p>
          <a:p>
            <a:pPr marL="228600" indent="-228600">
              <a:buAutoNum type="arabicPeriod"/>
            </a:pPr>
            <a:endParaRPr lang="en-US" sz="1000" dirty="0">
              <a:highlight>
                <a:srgbClr val="FFFF00"/>
              </a:highlight>
              <a:latin typeface="Helvetica Neue" panose="02000503000000020004" pitchFamily="2" charset="0"/>
            </a:endParaRP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sp>
        <p:nvSpPr>
          <p:cNvPr id="6" name="Date Placeholder 5">
            <a:extLst>
              <a:ext uri="{FF2B5EF4-FFF2-40B4-BE49-F238E27FC236}">
                <a16:creationId xmlns:a16="http://schemas.microsoft.com/office/drawing/2014/main" id="{6D423FBF-F209-784E-8C4B-F752D4AB2FE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A36023DE-158B-CC43-AD42-C4D34E7DAF25}"/>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07E81770-DE9A-0448-90DF-6D02F0B46E09}"/>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03247417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032" y="130175"/>
            <a:ext cx="1525018" cy="393056"/>
          </a:xfrm>
          <a:prstGeom prst="rect">
            <a:avLst/>
          </a:prstGeom>
        </p:spPr>
        <p:txBody>
          <a:bodyPr vert="horz" wrap="square" lIns="0" tIns="15875" rIns="0" bIns="0" rtlCol="0">
            <a:spAutoFit/>
          </a:bodyPr>
          <a:lstStyle/>
          <a:p>
            <a:pPr marL="12700">
              <a:lnSpc>
                <a:spcPct val="100000"/>
              </a:lnSpc>
              <a:spcBef>
                <a:spcPts val="125"/>
              </a:spcBef>
            </a:pPr>
            <a:r>
              <a:rPr lang="en-US" spc="-125" dirty="0"/>
              <a:t>Thank you!</a:t>
            </a:r>
            <a:endParaRPr spc="-125" dirty="0"/>
          </a:p>
        </p:txBody>
      </p:sp>
      <p:sp>
        <p:nvSpPr>
          <p:cNvPr id="12" name="Slide Number Placeholder 11">
            <a:extLst>
              <a:ext uri="{FF2B5EF4-FFF2-40B4-BE49-F238E27FC236}">
                <a16:creationId xmlns:a16="http://schemas.microsoft.com/office/drawing/2014/main" id="{5CCFA2B0-0575-3C4C-9CA3-AD3C69323CA0}"/>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19</a:t>
            </a:fld>
            <a:endParaRPr lang="en-US" spc="-20" dirty="0"/>
          </a:p>
        </p:txBody>
      </p:sp>
      <p:sp>
        <p:nvSpPr>
          <p:cNvPr id="18" name="object 3">
            <a:extLst>
              <a:ext uri="{FF2B5EF4-FFF2-40B4-BE49-F238E27FC236}">
                <a16:creationId xmlns:a16="http://schemas.microsoft.com/office/drawing/2014/main" id="{2A9E7A5C-B753-3249-850C-71EEDB9D9EB0}"/>
              </a:ext>
            </a:extLst>
          </p:cNvPr>
          <p:cNvSpPr txBox="1"/>
          <p:nvPr/>
        </p:nvSpPr>
        <p:spPr>
          <a:xfrm>
            <a:off x="171450" y="1639103"/>
            <a:ext cx="4331626" cy="1302280"/>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Additional learning resources: </a:t>
            </a:r>
          </a:p>
          <a:p>
            <a:pPr marL="12700" marR="29845">
              <a:lnSpc>
                <a:spcPct val="100000"/>
              </a:lnSpc>
              <a:spcBef>
                <a:spcPts val="95"/>
              </a:spcBef>
            </a:pPr>
            <a:endParaRPr lang="en-US" sz="1000" spc="-10" dirty="0">
              <a:solidFill>
                <a:srgbClr val="A9A37D"/>
              </a:solidFill>
              <a:latin typeface="Tahoma"/>
              <a:cs typeface="Tahoma"/>
            </a:endParaRPr>
          </a:p>
          <a:p>
            <a:pPr marL="12700"/>
            <a:r>
              <a:rPr lang="en-US" sz="900" i="1" spc="-25" dirty="0">
                <a:solidFill>
                  <a:srgbClr val="999999"/>
                </a:solidFill>
                <a:latin typeface="Tahoma"/>
                <a:cs typeface="Tahoma"/>
              </a:rPr>
              <a:t>Slides and Examples from this course: </a:t>
            </a:r>
          </a:p>
          <a:p>
            <a:r>
              <a:rPr lang="en-US" sz="900" i="1" dirty="0">
                <a:hlinkClick r:id="rId2"/>
              </a:rPr>
              <a:t>https://github.com/ResearchComputing/Containers_Fall_2021</a:t>
            </a:r>
            <a:endParaRPr lang="en-US" sz="900" i="1" dirty="0"/>
          </a:p>
          <a:p>
            <a:pPr marL="12700">
              <a:lnSpc>
                <a:spcPct val="100000"/>
              </a:lnSpc>
            </a:pPr>
            <a:endParaRPr lang="en-US" sz="900" i="1" spc="-25" dirty="0">
              <a:solidFill>
                <a:srgbClr val="999999"/>
              </a:solidFill>
              <a:latin typeface="Tahoma"/>
              <a:cs typeface="Tahoma"/>
            </a:endParaRPr>
          </a:p>
          <a:p>
            <a:pPr marL="12700">
              <a:lnSpc>
                <a:spcPct val="100000"/>
              </a:lnSpc>
            </a:pPr>
            <a:r>
              <a:rPr lang="en-US" sz="900" i="1" spc="-25" dirty="0">
                <a:solidFill>
                  <a:srgbClr val="999999"/>
                </a:solidFill>
                <a:latin typeface="Tahoma"/>
                <a:cs typeface="Tahoma"/>
              </a:rPr>
              <a:t>Web resources: </a:t>
            </a:r>
          </a:p>
          <a:p>
            <a:pPr marL="12700">
              <a:lnSpc>
                <a:spcPct val="100000"/>
              </a:lnSpc>
            </a:pPr>
            <a:r>
              <a:rPr lang="en-US" sz="900" i="1" spc="-25" dirty="0">
                <a:solidFill>
                  <a:srgbClr val="999999"/>
                </a:solidFill>
                <a:latin typeface="Tahoma"/>
                <a:cs typeface="Tahoma"/>
                <a:hlinkClick r:id="rId3"/>
              </a:rPr>
              <a:t>https://www.sylabs.io/guides/3.6/user-guide/</a:t>
            </a:r>
            <a:r>
              <a:rPr lang="en-US" sz="900" i="1" spc="-25" dirty="0">
                <a:solidFill>
                  <a:srgbClr val="999999"/>
                </a:solidFill>
                <a:latin typeface="Tahoma"/>
                <a:cs typeface="Tahoma"/>
              </a:rPr>
              <a:t> (user guide for Singularity)</a:t>
            </a:r>
          </a:p>
          <a:p>
            <a:pPr marL="12700">
              <a:lnSpc>
                <a:spcPct val="100000"/>
              </a:lnSpc>
            </a:pPr>
            <a:r>
              <a:rPr lang="en-US" sz="900" i="1" spc="-25" dirty="0">
                <a:solidFill>
                  <a:srgbClr val="999999"/>
                </a:solidFill>
                <a:latin typeface="Tahoma"/>
                <a:cs typeface="Tahoma"/>
                <a:hlinkClick r:id="rId4"/>
              </a:rPr>
              <a:t>https://www.singularity-hub.org/</a:t>
            </a:r>
            <a:r>
              <a:rPr lang="en-US" sz="900" i="1" spc="-25" dirty="0">
                <a:solidFill>
                  <a:srgbClr val="999999"/>
                </a:solidFill>
                <a:latin typeface="Tahoma"/>
                <a:cs typeface="Tahoma"/>
              </a:rPr>
              <a:t>  (Singularity Hub)</a:t>
            </a:r>
          </a:p>
          <a:p>
            <a:pPr marL="12700">
              <a:lnSpc>
                <a:spcPct val="100000"/>
              </a:lnSpc>
            </a:pPr>
            <a:endParaRPr lang="en-US" sz="900" i="1" spc="-25" dirty="0">
              <a:solidFill>
                <a:srgbClr val="999999"/>
              </a:solidFill>
              <a:latin typeface="Tahoma"/>
              <a:cs typeface="Tahoma"/>
            </a:endParaRPr>
          </a:p>
        </p:txBody>
      </p:sp>
      <p:cxnSp>
        <p:nvCxnSpPr>
          <p:cNvPr id="8" name="Straight Connector 7">
            <a:extLst>
              <a:ext uri="{FF2B5EF4-FFF2-40B4-BE49-F238E27FC236}">
                <a16:creationId xmlns:a16="http://schemas.microsoft.com/office/drawing/2014/main" id="{048E1528-1B51-B246-9980-EBBA482E659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EEB4B1A-95FF-DF45-B365-5C821864C4D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1F30840F-6ED3-2A4B-BB92-FF2A814641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1" name="Shape 87">
            <a:extLst>
              <a:ext uri="{FF2B5EF4-FFF2-40B4-BE49-F238E27FC236}">
                <a16:creationId xmlns:a16="http://schemas.microsoft.com/office/drawing/2014/main" id="{FD758098-DA46-514B-A391-1865388FE63A}"/>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pic>
        <p:nvPicPr>
          <p:cNvPr id="13" name="Picture 12">
            <a:extLst>
              <a:ext uri="{FF2B5EF4-FFF2-40B4-BE49-F238E27FC236}">
                <a16:creationId xmlns:a16="http://schemas.microsoft.com/office/drawing/2014/main" id="{40FE2571-07FF-F546-8B99-2213014A8825}"/>
              </a:ext>
            </a:extLst>
          </p:cNvPr>
          <p:cNvPicPr>
            <a:picLocks noChangeAspect="1"/>
          </p:cNvPicPr>
          <p:nvPr/>
        </p:nvPicPr>
        <p:blipFill rotWithShape="1">
          <a:blip r:embed="rId6"/>
          <a:srcRect b="45446"/>
          <a:stretch/>
        </p:blipFill>
        <p:spPr>
          <a:xfrm>
            <a:off x="3295650" y="3204616"/>
            <a:ext cx="1143000" cy="217697"/>
          </a:xfrm>
          <a:prstGeom prst="rect">
            <a:avLst/>
          </a:prstGeom>
        </p:spPr>
      </p:pic>
      <p:sp>
        <p:nvSpPr>
          <p:cNvPr id="14" name="object 3">
            <a:extLst>
              <a:ext uri="{FF2B5EF4-FFF2-40B4-BE49-F238E27FC236}">
                <a16:creationId xmlns:a16="http://schemas.microsoft.com/office/drawing/2014/main" id="{551F0824-B595-CA47-842A-E1F473DA9DC5}"/>
              </a:ext>
            </a:extLst>
          </p:cNvPr>
          <p:cNvSpPr txBox="1"/>
          <p:nvPr/>
        </p:nvSpPr>
        <p:spPr>
          <a:xfrm>
            <a:off x="337591" y="680865"/>
            <a:ext cx="2408894"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Please fill out the survey:</a:t>
            </a:r>
          </a:p>
          <a:p>
            <a:pPr marL="12700" marR="29845">
              <a:lnSpc>
                <a:spcPct val="100000"/>
              </a:lnSpc>
              <a:spcBef>
                <a:spcPts val="95"/>
              </a:spcBef>
            </a:pPr>
            <a:r>
              <a:rPr lang="en-US" sz="900" i="1" spc="-10" dirty="0">
                <a:solidFill>
                  <a:schemeClr val="bg1">
                    <a:lumMod val="65000"/>
                  </a:schemeClr>
                </a:solidFill>
                <a:latin typeface="Tahoma"/>
                <a:cs typeface="Tahoma"/>
                <a:hlinkClick r:id="rId7"/>
              </a:rPr>
              <a:t>http://tinyurl.com/curc-survey18</a:t>
            </a:r>
            <a:endParaRPr lang="en-US" sz="900" i="1" spc="-10" dirty="0">
              <a:solidFill>
                <a:schemeClr val="bg1">
                  <a:lumMod val="65000"/>
                </a:schemeClr>
              </a:solidFill>
              <a:latin typeface="Tahoma"/>
              <a:cs typeface="Tahoma"/>
            </a:endParaRPr>
          </a:p>
        </p:txBody>
      </p:sp>
      <p:sp>
        <p:nvSpPr>
          <p:cNvPr id="15" name="object 3">
            <a:extLst>
              <a:ext uri="{FF2B5EF4-FFF2-40B4-BE49-F238E27FC236}">
                <a16:creationId xmlns:a16="http://schemas.microsoft.com/office/drawing/2014/main" id="{24903A8A-0BC6-3641-8246-C2D21D48215E}"/>
              </a:ext>
            </a:extLst>
          </p:cNvPr>
          <p:cNvSpPr txBox="1"/>
          <p:nvPr/>
        </p:nvSpPr>
        <p:spPr>
          <a:xfrm>
            <a:off x="337590" y="1153796"/>
            <a:ext cx="3643859" cy="317395"/>
          </a:xfrm>
          <a:prstGeom prst="rect">
            <a:avLst/>
          </a:prstGeom>
        </p:spPr>
        <p:txBody>
          <a:bodyPr vert="horz" wrap="square" lIns="0" tIns="12065" rIns="0" bIns="0" rtlCol="0">
            <a:spAutoFit/>
          </a:bodyPr>
          <a:lstStyle/>
          <a:p>
            <a:pPr marL="12700" marR="29845">
              <a:lnSpc>
                <a:spcPct val="100000"/>
              </a:lnSpc>
              <a:spcBef>
                <a:spcPts val="95"/>
              </a:spcBef>
            </a:pPr>
            <a:r>
              <a:rPr lang="en-US" sz="1000" spc="-10" dirty="0">
                <a:solidFill>
                  <a:srgbClr val="A9A37D"/>
                </a:solidFill>
                <a:latin typeface="Tahoma"/>
                <a:cs typeface="Tahoma"/>
              </a:rPr>
              <a:t>Contact information:</a:t>
            </a:r>
          </a:p>
          <a:p>
            <a:pPr marL="12700" marR="29845">
              <a:lnSpc>
                <a:spcPct val="100000"/>
              </a:lnSpc>
              <a:spcBef>
                <a:spcPts val="95"/>
              </a:spcBef>
            </a:pPr>
            <a:r>
              <a:rPr lang="en-US" sz="900" i="1" spc="-10" dirty="0">
                <a:solidFill>
                  <a:schemeClr val="bg1">
                    <a:lumMod val="65000"/>
                  </a:schemeClr>
                </a:solidFill>
                <a:latin typeface="Tahoma"/>
                <a:cs typeface="Tahoma"/>
                <a:hlinkClick r:id="rId8"/>
              </a:rPr>
              <a:t>Andrew.Monaghan@Colorado.edu</a:t>
            </a:r>
            <a:endParaRPr lang="en-US" sz="900" i="1" spc="-10" dirty="0">
              <a:solidFill>
                <a:schemeClr val="bg1">
                  <a:lumMod val="65000"/>
                </a:schemeClr>
              </a:solidFill>
              <a:latin typeface="Tahoma"/>
              <a:cs typeface="Tahoma"/>
            </a:endParaRPr>
          </a:p>
        </p:txBody>
      </p:sp>
    </p:spTree>
    <p:extLst>
      <p:ext uri="{BB962C8B-B14F-4D97-AF65-F5344CB8AC3E}">
        <p14:creationId xmlns:p14="http://schemas.microsoft.com/office/powerpoint/2010/main" val="3600086892"/>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03" y="238655"/>
            <a:ext cx="1196647" cy="383492"/>
          </a:xfrm>
          <a:prstGeom prst="rect">
            <a:avLst/>
          </a:prstGeom>
        </p:spPr>
        <p:txBody>
          <a:bodyPr vert="horz" wrap="square" lIns="0" tIns="6403" rIns="0" bIns="0" rtlCol="0">
            <a:spAutoFit/>
          </a:bodyPr>
          <a:lstStyle/>
          <a:p>
            <a:pPr marL="6403">
              <a:spcBef>
                <a:spcPts val="50"/>
              </a:spcBef>
            </a:pPr>
            <a:r>
              <a:rPr spc="-53" dirty="0"/>
              <a:t>Outline</a:t>
            </a:r>
          </a:p>
        </p:txBody>
      </p:sp>
      <p:sp>
        <p:nvSpPr>
          <p:cNvPr id="3" name="object 3"/>
          <p:cNvSpPr txBox="1"/>
          <p:nvPr/>
        </p:nvSpPr>
        <p:spPr>
          <a:xfrm>
            <a:off x="325839" y="620288"/>
            <a:ext cx="3958421" cy="2289764"/>
          </a:xfrm>
          <a:prstGeom prst="rect">
            <a:avLst/>
          </a:prstGeom>
        </p:spPr>
        <p:txBody>
          <a:bodyPr vert="horz" wrap="square" lIns="0" tIns="42579" rIns="0" bIns="0" rtlCol="0" anchor="t">
            <a:spAutoFit/>
          </a:bodyPr>
          <a:lstStyle/>
          <a:p>
            <a:pPr marL="6350">
              <a:spcBef>
                <a:spcPts val="335"/>
              </a:spcBef>
              <a:buClr>
                <a:srgbClr val="A9A57C"/>
              </a:buClr>
              <a:tabLst>
                <a:tab pos="121663" algn="l"/>
              </a:tabLst>
            </a:pPr>
            <a:r>
              <a:rPr lang="en-US" sz="1100" u="sng" spc="13" dirty="0">
                <a:latin typeface="Arial"/>
                <a:cs typeface="Arial"/>
              </a:rPr>
              <a:t>Part 1: Container fundamentals and Docker (this past Tue)</a:t>
            </a:r>
            <a:endParaRPr lang="en-US" sz="900" spc="13" dirty="0">
              <a:solidFill>
                <a:srgbClr val="2F2B20"/>
              </a:solidFill>
              <a:latin typeface="Arial"/>
              <a:cs typeface="Arial"/>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Introduction to containers</a:t>
            </a:r>
            <a:endParaRPr lang="en-US" sz="800" dirty="0">
              <a:cs typeface="Calibri"/>
            </a:endParaRPr>
          </a:p>
          <a:p>
            <a:pPr marL="121285" indent="-114935">
              <a:spcBef>
                <a:spcPts val="335"/>
              </a:spcBef>
              <a:buClr>
                <a:srgbClr val="A9A57C"/>
              </a:buClr>
              <a:buChar char="•"/>
              <a:tabLst>
                <a:tab pos="121663" algn="l"/>
              </a:tabLst>
            </a:pPr>
            <a:r>
              <a:rPr lang="en-US" sz="800" spc="13" dirty="0">
                <a:solidFill>
                  <a:srgbClr val="2F2B20"/>
                </a:solidFill>
                <a:latin typeface="Arial"/>
                <a:cs typeface="Arial"/>
              </a:rPr>
              <a:t>Docker commands and options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Running Docker containers on your personal Machine</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Building Docker images</a:t>
            </a:r>
          </a:p>
          <a:p>
            <a:pPr marL="121285" indent="-114935">
              <a:spcBef>
                <a:spcPts val="335"/>
              </a:spcBef>
              <a:buClr>
                <a:srgbClr val="A9A57C"/>
              </a:buClr>
              <a:buChar char="•"/>
              <a:tabLst>
                <a:tab pos="121663" algn="l"/>
              </a:tabLst>
            </a:pPr>
            <a:r>
              <a:rPr lang="en-US" sz="800" spc="13" dirty="0">
                <a:solidFill>
                  <a:schemeClr val="accent2"/>
                </a:solidFill>
                <a:latin typeface="Arial"/>
                <a:cs typeface="Arial"/>
              </a:rPr>
              <a:t>Hands-on: Practical Application</a:t>
            </a:r>
          </a:p>
          <a:p>
            <a:pPr marL="121285" indent="-114935">
              <a:spcBef>
                <a:spcPts val="335"/>
              </a:spcBef>
              <a:buClr>
                <a:srgbClr val="A9A57C"/>
              </a:buClr>
              <a:buChar char="•"/>
              <a:tabLst>
                <a:tab pos="121663" algn="l"/>
              </a:tabLst>
            </a:pPr>
            <a:endParaRPr lang="en-US" sz="6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chemeClr val="accent2"/>
              </a:solidFill>
              <a:latin typeface="Arial"/>
              <a:cs typeface="Arial"/>
            </a:endParaRPr>
          </a:p>
          <a:p>
            <a:pPr marL="6350">
              <a:spcBef>
                <a:spcPts val="335"/>
              </a:spcBef>
              <a:buClr>
                <a:srgbClr val="A9A57C"/>
              </a:buClr>
              <a:tabLst>
                <a:tab pos="121663" algn="l"/>
              </a:tabLst>
            </a:pPr>
            <a:endParaRPr lang="en-US" sz="100" spc="13" dirty="0">
              <a:solidFill>
                <a:srgbClr val="0070C0"/>
              </a:solidFill>
              <a:latin typeface="Arial"/>
              <a:cs typeface="Arial"/>
            </a:endParaRPr>
          </a:p>
          <a:p>
            <a:pPr marL="6350">
              <a:spcBef>
                <a:spcPts val="335"/>
              </a:spcBef>
              <a:buClr>
                <a:srgbClr val="A9A57C"/>
              </a:buClr>
              <a:tabLst>
                <a:tab pos="121663" algn="l"/>
              </a:tabLst>
            </a:pPr>
            <a:r>
              <a:rPr lang="en-US" sz="1100" u="sng" spc="13" dirty="0">
                <a:latin typeface="Arial"/>
                <a:cs typeface="Arial"/>
              </a:rPr>
              <a:t>Part 2: Containers for HPC with Singularity (12/2/21) – Today!</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Singularity commands and options</a:t>
            </a:r>
          </a:p>
          <a:p>
            <a:pPr marL="121663" indent="-115260">
              <a:spcBef>
                <a:spcPts val="335"/>
              </a:spcBef>
              <a:buClr>
                <a:srgbClr val="A9A57C"/>
              </a:buClr>
              <a:buChar char="•"/>
              <a:tabLst>
                <a:tab pos="121663" algn="l"/>
              </a:tabLst>
            </a:pPr>
            <a:r>
              <a:rPr lang="en-US" sz="800" spc="13" dirty="0">
                <a:solidFill>
                  <a:schemeClr val="accent2"/>
                </a:solidFill>
                <a:latin typeface="Arial"/>
                <a:cs typeface="Arial"/>
              </a:rPr>
              <a:t>Hands-on: Running containers</a:t>
            </a:r>
          </a:p>
          <a:p>
            <a:pPr marL="121663" indent="-115260">
              <a:spcBef>
                <a:spcPts val="335"/>
              </a:spcBef>
              <a:buClr>
                <a:srgbClr val="A9A57C"/>
              </a:buClr>
              <a:buChar char="•"/>
              <a:tabLst>
                <a:tab pos="121663" algn="l"/>
              </a:tabLst>
            </a:pPr>
            <a:r>
              <a:rPr lang="en-US" sz="800" spc="13" dirty="0">
                <a:solidFill>
                  <a:srgbClr val="2F2B20"/>
                </a:solidFill>
                <a:latin typeface="Arial"/>
                <a:cs typeface="Arial"/>
              </a:rPr>
              <a:t>Building containers</a:t>
            </a:r>
          </a:p>
          <a:p>
            <a:pPr marL="121663" indent="-115260">
              <a:spcBef>
                <a:spcPts val="335"/>
              </a:spcBef>
              <a:buClr>
                <a:srgbClr val="A9A57C"/>
              </a:buClr>
              <a:buFontTx/>
              <a:buChar char="•"/>
              <a:tabLst>
                <a:tab pos="121663" algn="l"/>
              </a:tabLst>
            </a:pPr>
            <a:r>
              <a:rPr lang="en-US" sz="800" dirty="0">
                <a:solidFill>
                  <a:srgbClr val="2F2B20"/>
                </a:solidFill>
                <a:latin typeface="Arial"/>
                <a:cs typeface="Arial"/>
              </a:rPr>
              <a:t>Special cases: Running containers for MPI and GPU jobs</a:t>
            </a:r>
          </a:p>
          <a:p>
            <a:pPr marL="121285" indent="-114935">
              <a:spcBef>
                <a:spcPts val="335"/>
              </a:spcBef>
              <a:buClr>
                <a:srgbClr val="A9A57C"/>
              </a:buClr>
              <a:buChar char="•"/>
              <a:tabLst>
                <a:tab pos="121663" algn="l"/>
              </a:tabLst>
            </a:pPr>
            <a:endParaRPr lang="en-US" sz="900" dirty="0">
              <a:solidFill>
                <a:srgbClr val="2F2B20"/>
              </a:solidFill>
              <a:latin typeface="Arial"/>
              <a:cs typeface="Arial"/>
            </a:endParaRPr>
          </a:p>
        </p:txBody>
      </p:sp>
      <p:sp>
        <p:nvSpPr>
          <p:cNvPr id="4" name="Slide Number Placeholder 12">
            <a:extLst>
              <a:ext uri="{FF2B5EF4-FFF2-40B4-BE49-F238E27FC236}">
                <a16:creationId xmlns:a16="http://schemas.microsoft.com/office/drawing/2014/main" id="{9FC40A51-F444-6948-B6EB-21511676FEDD}"/>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a:t>
            </a:fld>
            <a:endParaRPr lang="en-US" spc="-20"/>
          </a:p>
        </p:txBody>
      </p:sp>
      <p:cxnSp>
        <p:nvCxnSpPr>
          <p:cNvPr id="7" name="Straight Connector 6">
            <a:extLst>
              <a:ext uri="{FF2B5EF4-FFF2-40B4-BE49-F238E27FC236}">
                <a16:creationId xmlns:a16="http://schemas.microsoft.com/office/drawing/2014/main" id="{FC6580BD-FB6C-784A-9DEE-2FFC72B9ABE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pic>
        <p:nvPicPr>
          <p:cNvPr id="9" name="Shape 87">
            <a:extLst>
              <a:ext uri="{FF2B5EF4-FFF2-40B4-BE49-F238E27FC236}">
                <a16:creationId xmlns:a16="http://schemas.microsoft.com/office/drawing/2014/main" id="{13D11897-54FF-0344-861D-A9ACB2F0A4D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0" name="Picture 9">
            <a:extLst>
              <a:ext uri="{FF2B5EF4-FFF2-40B4-BE49-F238E27FC236}">
                <a16:creationId xmlns:a16="http://schemas.microsoft.com/office/drawing/2014/main" id="{7D3F7B20-B003-BE4C-9FE6-F9FBCCD0DCD4}"/>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1" name="Date Placeholder 5">
            <a:extLst>
              <a:ext uri="{FF2B5EF4-FFF2-40B4-BE49-F238E27FC236}">
                <a16:creationId xmlns:a16="http://schemas.microsoft.com/office/drawing/2014/main" id="{E4A062B5-97D1-4C03-86A4-E258E9932441}"/>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spTree>
    <p:extLst>
      <p:ext uri="{BB962C8B-B14F-4D97-AF65-F5344CB8AC3E}">
        <p14:creationId xmlns:p14="http://schemas.microsoft.com/office/powerpoint/2010/main" val="235456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20</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Extra slides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cxnSp>
        <p:nvCxnSpPr>
          <p:cNvPr id="9" name="Straight Connector 8">
            <a:extLst>
              <a:ext uri="{FF2B5EF4-FFF2-40B4-BE49-F238E27FC236}">
                <a16:creationId xmlns:a16="http://schemas.microsoft.com/office/drawing/2014/main" id="{731328AF-9A2E-0243-A027-42258473C57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533842D-FD1E-024E-960C-4B9CB4C8D0FE}"/>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8B2A31F1-C6C1-A147-91CB-A80D0DE5401C}"/>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2" name="Shape 87">
            <a:extLst>
              <a:ext uri="{FF2B5EF4-FFF2-40B4-BE49-F238E27FC236}">
                <a16:creationId xmlns:a16="http://schemas.microsoft.com/office/drawing/2014/main" id="{FE5C1B4F-3D3C-7D4A-A75B-03EC4DD6873B}"/>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AFBE9EE-75FC-4742-B151-5341164EF3B0}"/>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48961023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21</a:t>
            </a:fld>
            <a:endParaRPr lang="en-US" spc="-20" dirty="0"/>
          </a:p>
        </p:txBody>
      </p: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Hands-on Example</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6" name="Date Placeholder 5">
            <a:extLst>
              <a:ext uri="{FF2B5EF4-FFF2-40B4-BE49-F238E27FC236}">
                <a16:creationId xmlns:a16="http://schemas.microsoft.com/office/drawing/2014/main" id="{75D26E80-F36E-744E-9D1A-A083DD2B6C01}"/>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021E042A-1261-BA4C-B96B-444817C140A6}"/>
              </a:ext>
            </a:extLst>
          </p:cNvPr>
          <p:cNvPicPr>
            <a:picLocks noChangeAspect="1"/>
          </p:cNvPicPr>
          <p:nvPr/>
        </p:nvPicPr>
        <p:blipFill rotWithShape="1">
          <a:blip r:embed="rId3"/>
          <a:srcRect b="16901"/>
          <a:stretch/>
        </p:blipFill>
        <p:spPr>
          <a:xfrm>
            <a:off x="3793539" y="3200081"/>
            <a:ext cx="762000" cy="225380"/>
          </a:xfrm>
          <a:prstGeom prst="rect">
            <a:avLst/>
          </a:prstGeom>
        </p:spPr>
      </p:pic>
      <p:cxnSp>
        <p:nvCxnSpPr>
          <p:cNvPr id="9" name="Straight Connector 8">
            <a:extLst>
              <a:ext uri="{FF2B5EF4-FFF2-40B4-BE49-F238E27FC236}">
                <a16:creationId xmlns:a16="http://schemas.microsoft.com/office/drawing/2014/main" id="{0CE5DBCB-CCAE-1E48-8EDA-0F39C030DC3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2797DB8-6EA6-A344-9AB5-E4FC00431CA0}"/>
              </a:ext>
            </a:extLst>
          </p:cNvPr>
          <p:cNvSpPr txBox="1"/>
          <p:nvPr/>
        </p:nvSpPr>
        <p:spPr>
          <a:xfrm>
            <a:off x="159420" y="1425575"/>
            <a:ext cx="1592168" cy="553998"/>
          </a:xfrm>
          <a:prstGeom prst="rect">
            <a:avLst/>
          </a:prstGeom>
          <a:noFill/>
        </p:spPr>
        <p:txBody>
          <a:bodyPr wrap="square" rtlCol="0">
            <a:spAutoFit/>
          </a:bodyPr>
          <a:lstStyle/>
          <a:p>
            <a:pPr marL="342900" indent="-342900">
              <a:buFont typeface="Arial" panose="020B0604020202020204" pitchFamily="34" charset="0"/>
              <a:buChar char="•"/>
            </a:pPr>
            <a:r>
              <a:rPr lang="en-US" sz="1000" dirty="0"/>
              <a:t>Build a container on </a:t>
            </a:r>
            <a:r>
              <a:rPr lang="en-US" sz="1000" u="sng" dirty="0"/>
              <a:t>Singularity Hub</a:t>
            </a:r>
          </a:p>
          <a:p>
            <a:pPr marL="342900" indent="-342900">
              <a:buFont typeface="Arial" panose="020B0604020202020204" pitchFamily="34" charset="0"/>
              <a:buChar char="•"/>
            </a:pPr>
            <a:endParaRPr lang="en-US" sz="1000" dirty="0"/>
          </a:p>
        </p:txBody>
      </p:sp>
      <p:pic>
        <p:nvPicPr>
          <p:cNvPr id="10" name="Shape 87">
            <a:extLst>
              <a:ext uri="{FF2B5EF4-FFF2-40B4-BE49-F238E27FC236}">
                <a16:creationId xmlns:a16="http://schemas.microsoft.com/office/drawing/2014/main" id="{2456C5F6-22BC-1A41-8400-A72384CC327D}"/>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160551889"/>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22</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Notes: MPI and GPUs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5472676-C171-5D4D-8FD0-46F07636C581}"/>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172548951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129" y="99379"/>
            <a:ext cx="4368410" cy="383492"/>
          </a:xfrm>
          <a:prstGeom prst="rect">
            <a:avLst/>
          </a:prstGeom>
          <a:noFill/>
        </p:spPr>
        <p:txBody>
          <a:bodyPr vert="horz" wrap="square" lIns="0" tIns="6403" rIns="0" bIns="0" rtlCol="0">
            <a:spAutoFit/>
          </a:bodyPr>
          <a:lstStyle/>
          <a:p>
            <a:pPr marL="6403">
              <a:spcBef>
                <a:spcPts val="50"/>
              </a:spcBef>
            </a:pPr>
            <a:r>
              <a:rPr lang="en-US" spc="-40" dirty="0"/>
              <a:t>Notes: MPI-enabled containers</a:t>
            </a:r>
            <a:endParaRPr spc="-40" dirty="0"/>
          </a:p>
        </p:txBody>
      </p:sp>
      <p:sp>
        <p:nvSpPr>
          <p:cNvPr id="3" name="object 3"/>
          <p:cNvSpPr txBox="1"/>
          <p:nvPr/>
        </p:nvSpPr>
        <p:spPr>
          <a:xfrm>
            <a:off x="93698" y="587375"/>
            <a:ext cx="4482004" cy="1668459"/>
          </a:xfrm>
          <a:prstGeom prst="rect">
            <a:avLst/>
          </a:prstGeom>
        </p:spPr>
        <p:txBody>
          <a:bodyPr vert="horz" wrap="square" lIns="0" tIns="6403" rIns="0" bIns="0" rtlCol="0">
            <a:spAutoFit/>
          </a:bodyPr>
          <a:lstStyle/>
          <a:p>
            <a:r>
              <a:rPr lang="en-US" sz="1000" dirty="0"/>
              <a:t>HPC systems use low-latency interconnects (“fabric”) to enable MPI to be efficiently implemented across nodes). In order to use a Singularity container with </a:t>
            </a:r>
            <a:r>
              <a:rPr lang="en-US" sz="1000" dirty="0" err="1"/>
              <a:t>OpenMPI</a:t>
            </a:r>
            <a:r>
              <a:rPr lang="en-US" sz="1000" dirty="0"/>
              <a:t> (or any MPI) on a Supercomputer there are two requirements:</a:t>
            </a:r>
          </a:p>
          <a:p>
            <a:endParaRPr lang="en-US" sz="1000" dirty="0"/>
          </a:p>
          <a:p>
            <a:pPr marL="228600" indent="-228600" fontAlgn="base">
              <a:buFont typeface="+mj-lt"/>
              <a:buAutoNum type="arabicPeriod"/>
            </a:pPr>
            <a:r>
              <a:rPr lang="en-US" sz="1000" dirty="0"/>
              <a:t>The Singularity container needs to have the fabric libraries installed inside. </a:t>
            </a:r>
          </a:p>
          <a:p>
            <a:pPr marL="228600" indent="-228600" fontAlgn="base">
              <a:buFont typeface="+mj-lt"/>
              <a:buAutoNum type="arabicPeriod"/>
            </a:pPr>
            <a:r>
              <a:rPr lang="en-US" sz="1000" dirty="0" err="1"/>
              <a:t>OpenMPI</a:t>
            </a:r>
            <a:r>
              <a:rPr lang="en-US" sz="1000" dirty="0"/>
              <a:t> needs to be installed both inside and outside of the Singularity container. More specifically, the SAME version of </a:t>
            </a:r>
            <a:r>
              <a:rPr lang="en-US" sz="1000" dirty="0" err="1"/>
              <a:t>OpenMPI</a:t>
            </a:r>
            <a:r>
              <a:rPr lang="en-US" sz="1000" dirty="0"/>
              <a:t> needs to be installed inside and outside (at least very similar, you can sometimes have two different minor versions, ex: 2.1 and 2.0). </a:t>
            </a:r>
          </a:p>
          <a:p>
            <a:br>
              <a:rPr lang="en-US" sz="1000" dirty="0"/>
            </a:br>
            <a:endParaRPr lang="en-US" sz="800" spc="-13" dirty="0">
              <a:highlight>
                <a:srgbClr val="FFFF00"/>
              </a:highlight>
              <a:latin typeface="Courier New" panose="02070309020205020404" pitchFamily="49" charset="0"/>
              <a:cs typeface="Courier New" panose="02070309020205020404" pitchFamily="49" charset="0"/>
            </a:endParaRPr>
          </a:p>
        </p:txBody>
      </p:sp>
      <p:sp>
        <p:nvSpPr>
          <p:cNvPr id="4" name="Slide Number Placeholder 12">
            <a:extLst>
              <a:ext uri="{FF2B5EF4-FFF2-40B4-BE49-F238E27FC236}">
                <a16:creationId xmlns:a16="http://schemas.microsoft.com/office/drawing/2014/main" id="{C7F367DE-EFCA-7142-BBA9-1AFA4EB58BAB}"/>
              </a:ext>
            </a:extLst>
          </p:cNvPr>
          <p:cNvSpPr>
            <a:spLocks noGrp="1"/>
          </p:cNvSpPr>
          <p:nvPr>
            <p:ph type="sldNum" sz="quarter" idx="7"/>
          </p:nvPr>
        </p:nvSpPr>
        <p:spPr>
          <a:xfrm>
            <a:off x="93698" y="3288301"/>
            <a:ext cx="131445" cy="137160"/>
          </a:xfrm>
        </p:spPr>
        <p:txBody>
          <a:bodyPr/>
          <a:lstStyle/>
          <a:p>
            <a:pPr marL="25400">
              <a:lnSpc>
                <a:spcPct val="100000"/>
              </a:lnSpc>
              <a:spcBef>
                <a:spcPts val="190"/>
              </a:spcBef>
            </a:pPr>
            <a:fld id="{81D60167-4931-47E6-BA6A-407CBD079E47}" type="slidenum">
              <a:rPr lang="en-US" spc="-20" smtClean="0"/>
              <a:t>23</a:t>
            </a:fld>
            <a:endParaRPr lang="en-US" spc="-20" dirty="0"/>
          </a:p>
        </p:txBody>
      </p:sp>
      <p:cxnSp>
        <p:nvCxnSpPr>
          <p:cNvPr id="7" name="Straight Connector 6">
            <a:extLst>
              <a:ext uri="{FF2B5EF4-FFF2-40B4-BE49-F238E27FC236}">
                <a16:creationId xmlns:a16="http://schemas.microsoft.com/office/drawing/2014/main" id="{A25B8C8A-21BA-0440-A897-A5C03DA89B82}"/>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57878960-A65E-5344-8BE0-7174FA9471D0}"/>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DA986D65-B18B-C04E-8680-B26BD17F6E86}"/>
              </a:ext>
            </a:extLst>
          </p:cNvPr>
          <p:cNvPicPr>
            <a:picLocks noChangeAspect="1"/>
          </p:cNvPicPr>
          <p:nvPr/>
        </p:nvPicPr>
        <p:blipFill rotWithShape="1">
          <a:blip r:embed="rId2"/>
          <a:srcRect b="16901"/>
          <a:stretch/>
        </p:blipFill>
        <p:spPr>
          <a:xfrm>
            <a:off x="3793539" y="3200081"/>
            <a:ext cx="762000" cy="225380"/>
          </a:xfrm>
          <a:prstGeom prst="rect">
            <a:avLst/>
          </a:prstGeom>
        </p:spPr>
      </p:pic>
      <p:pic>
        <p:nvPicPr>
          <p:cNvPr id="9" name="Shape 87">
            <a:extLst>
              <a:ext uri="{FF2B5EF4-FFF2-40B4-BE49-F238E27FC236}">
                <a16:creationId xmlns:a16="http://schemas.microsoft.com/office/drawing/2014/main" id="{DC4A3D4F-EE4E-1C48-BDD2-169DE47BB32C}"/>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7339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24</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4191000" cy="377026"/>
          </a:xfrm>
          <a:noFill/>
        </p:spPr>
        <p:txBody>
          <a:bodyPr/>
          <a:lstStyle/>
          <a:p>
            <a:r>
              <a:rPr lang="en-US" dirty="0"/>
              <a:t>Running containers on GPUs</a:t>
            </a:r>
          </a:p>
        </p:txBody>
      </p:sp>
      <p:sp>
        <p:nvSpPr>
          <p:cNvPr id="6" name="Date Placeholder 5">
            <a:extLst>
              <a:ext uri="{FF2B5EF4-FFF2-40B4-BE49-F238E27FC236}">
                <a16:creationId xmlns:a16="http://schemas.microsoft.com/office/drawing/2014/main" id="{35B6294D-6E29-8643-8447-510E0821A43A}"/>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8" name="Picture 7">
            <a:extLst>
              <a:ext uri="{FF2B5EF4-FFF2-40B4-BE49-F238E27FC236}">
                <a16:creationId xmlns:a16="http://schemas.microsoft.com/office/drawing/2014/main" id="{3F73F879-5B91-0842-8ED4-4DFC348358E7}"/>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2" name="TextBox 1">
            <a:extLst>
              <a:ext uri="{FF2B5EF4-FFF2-40B4-BE49-F238E27FC236}">
                <a16:creationId xmlns:a16="http://schemas.microsoft.com/office/drawing/2014/main" id="{0F610F00-CD5A-2D41-B660-74A5E8D58162}"/>
              </a:ext>
            </a:extLst>
          </p:cNvPr>
          <p:cNvSpPr txBox="1"/>
          <p:nvPr/>
        </p:nvSpPr>
        <p:spPr>
          <a:xfrm>
            <a:off x="159420" y="645073"/>
            <a:ext cx="4279230" cy="2431435"/>
          </a:xfrm>
          <a:prstGeom prst="rect">
            <a:avLst/>
          </a:prstGeom>
          <a:noFill/>
        </p:spPr>
        <p:txBody>
          <a:bodyPr wrap="square" rtlCol="0">
            <a:spAutoFit/>
          </a:bodyPr>
          <a:lstStyle/>
          <a:p>
            <a:r>
              <a:rPr lang="en-US" sz="800" dirty="0"/>
              <a:t>Syntax (after loading Singularity on a </a:t>
            </a:r>
            <a:r>
              <a:rPr lang="en-US" sz="800" dirty="0" err="1"/>
              <a:t>gpu</a:t>
            </a:r>
            <a:r>
              <a:rPr lang="en-US" sz="800" dirty="0"/>
              <a:t> node): </a:t>
            </a:r>
          </a:p>
          <a:p>
            <a:r>
              <a:rPr lang="en-US" sz="800" dirty="0">
                <a:solidFill>
                  <a:srgbClr val="FF0000"/>
                </a:solidFill>
                <a:latin typeface="Courier New" panose="02070309020205020404" pitchFamily="49" charset="0"/>
                <a:cs typeface="Courier New" panose="02070309020205020404" pitchFamily="49" charset="0"/>
              </a:rPr>
              <a:t>singularity exec --</a:t>
            </a:r>
            <a:r>
              <a:rPr lang="en-US" sz="800" dirty="0" err="1">
                <a:solidFill>
                  <a:srgbClr val="FF0000"/>
                </a:solidFill>
                <a:latin typeface="Courier New" panose="02070309020205020404" pitchFamily="49" charset="0"/>
                <a:cs typeface="Courier New" panose="02070309020205020404" pitchFamily="49" charset="0"/>
              </a:rPr>
              <a:t>nv</a:t>
            </a:r>
            <a:r>
              <a:rPr lang="en-US" sz="800" dirty="0">
                <a:solidFill>
                  <a:srgbClr val="FF0000"/>
                </a:solidFill>
                <a:latin typeface="Courier New" panose="02070309020205020404" pitchFamily="49" charset="0"/>
                <a:cs typeface="Courier New" panose="02070309020205020404" pitchFamily="49" charset="0"/>
              </a:rPr>
              <a:t> docker://</a:t>
            </a:r>
            <a:r>
              <a:rPr lang="en-US" sz="800" dirty="0" err="1">
                <a:solidFill>
                  <a:srgbClr val="FF0000"/>
                </a:solidFill>
                <a:latin typeface="Courier New" panose="02070309020205020404" pitchFamily="49" charset="0"/>
                <a:cs typeface="Courier New" panose="02070309020205020404" pitchFamily="49" charset="0"/>
              </a:rPr>
              <a:t>tensorflow</a:t>
            </a:r>
            <a:r>
              <a:rPr lang="en-US" sz="800" dirty="0">
                <a:solidFill>
                  <a:srgbClr val="FF0000"/>
                </a:solidFill>
                <a:latin typeface="Courier New" panose="02070309020205020404" pitchFamily="49" charset="0"/>
                <a:cs typeface="Courier New" panose="02070309020205020404" pitchFamily="49" charset="0"/>
              </a:rPr>
              <a:t>/</a:t>
            </a:r>
            <a:r>
              <a:rPr lang="en-US" sz="800" dirty="0" err="1">
                <a:solidFill>
                  <a:srgbClr val="FF0000"/>
                </a:solidFill>
                <a:latin typeface="Courier New" panose="02070309020205020404" pitchFamily="49" charset="0"/>
                <a:cs typeface="Courier New" panose="02070309020205020404" pitchFamily="49" charset="0"/>
              </a:rPr>
              <a:t>tensorflow:latest-gpu</a:t>
            </a:r>
            <a:r>
              <a:rPr lang="en-US" sz="800" dirty="0">
                <a:solidFill>
                  <a:srgbClr val="FF0000"/>
                </a:solidFill>
                <a:latin typeface="Courier New" panose="02070309020205020404" pitchFamily="49" charset="0"/>
                <a:cs typeface="Courier New" panose="02070309020205020404" pitchFamily="49" charset="0"/>
              </a:rPr>
              <a:t> python </a:t>
            </a:r>
            <a:r>
              <a:rPr lang="en-US" sz="800" dirty="0" err="1">
                <a:solidFill>
                  <a:srgbClr val="FF0000"/>
                </a:solidFill>
                <a:latin typeface="Courier New" panose="02070309020205020404" pitchFamily="49" charset="0"/>
                <a:cs typeface="Courier New" panose="02070309020205020404" pitchFamily="49" charset="0"/>
              </a:rPr>
              <a:t>mytensorflow_script.py</a:t>
            </a:r>
            <a:r>
              <a:rPr lang="en-US" sz="800" dirty="0">
                <a:solidFill>
                  <a:srgbClr val="FF0000"/>
                </a:solidFill>
                <a:latin typeface="Courier New" panose="02070309020205020404" pitchFamily="49" charset="0"/>
                <a:cs typeface="Courier New" panose="02070309020205020404" pitchFamily="49"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With the </a:t>
            </a:r>
            <a:r>
              <a:rPr lang="en-US" sz="800" b="1" i="1" dirty="0">
                <a:latin typeface="Helvetica Neue" panose="02000503000000020004" pitchFamily="2" charset="0"/>
                <a:ea typeface="Helvetica Neue" panose="02000503000000020004" pitchFamily="2" charset="0"/>
                <a:cs typeface="Helvetica Neue" panose="02000503000000020004" pitchFamily="2" charset="0"/>
              </a:rPr>
              <a:t>--</a:t>
            </a:r>
            <a:r>
              <a:rPr lang="en-US" sz="800" b="1" i="1" dirty="0" err="1">
                <a:latin typeface="Helvetica Neue" panose="02000503000000020004" pitchFamily="2" charset="0"/>
                <a:ea typeface="Helvetica Neue" panose="02000503000000020004" pitchFamily="2" charset="0"/>
                <a:cs typeface="Helvetica Neue" panose="02000503000000020004" pitchFamily="2" charset="0"/>
              </a:rPr>
              <a:t>nv</a:t>
            </a:r>
            <a:r>
              <a:rPr lang="en-US" sz="800" dirty="0">
                <a:latin typeface="Helvetica Neue" panose="02000503000000020004" pitchFamily="2" charset="0"/>
                <a:ea typeface="Helvetica Neue" panose="02000503000000020004" pitchFamily="2" charset="0"/>
                <a:cs typeface="Helvetica Neue" panose="02000503000000020004" pitchFamily="2" charset="0"/>
              </a:rPr>
              <a:t> option the driver libraries do not have to be installed in the container. Instead, they are located on the host system (e.g., Teton) and then bind mounted into the container at runtime. This means you can run your container on a host with one version of the NVIDIA driver, and then move the same container to another host with a different version of the NVIDIA driver and both will work. (Assuming the CUDA version installed in your container is compatible with both drivers.)</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The NVIDIA Driver version on a GPU node can be queried (when on that node) with the command </a:t>
            </a:r>
            <a:r>
              <a:rPr lang="en-US" sz="800" b="1" dirty="0" err="1">
                <a:solidFill>
                  <a:schemeClr val="accent1"/>
                </a:solidFill>
                <a:latin typeface="Courier New" panose="02070309020205020404" pitchFamily="49" charset="0"/>
                <a:ea typeface="Helvetica Neue" panose="02000503000000020004" pitchFamily="2" charset="0"/>
                <a:cs typeface="Courier New" panose="02070309020205020404" pitchFamily="49" charset="0"/>
              </a:rPr>
              <a:t>nvidia-smi</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a:t>
            </a:r>
            <a:r>
              <a:rPr lang="en-US" sz="800" dirty="0">
                <a:latin typeface="Helvetica Neue" panose="02000503000000020004" pitchFamily="2" charset="0"/>
                <a:ea typeface="Helvetica Neue" panose="02000503000000020004" pitchFamily="2" charset="0"/>
                <a:cs typeface="Helvetica Neue" panose="02000503000000020004" pitchFamily="2" charset="0"/>
              </a:rPr>
              <a:t> See</a:t>
            </a:r>
            <a:r>
              <a:rPr lang="en-US" sz="800" b="1" dirty="0">
                <a:solidFill>
                  <a:schemeClr val="accent1"/>
                </a:solidFill>
                <a:latin typeface="Courier New" panose="02070309020205020404" pitchFamily="49" charset="0"/>
                <a:ea typeface="Helvetica Neue" panose="02000503000000020004" pitchFamily="2" charset="0"/>
                <a:cs typeface="Courier New" panose="02070309020205020404" pitchFamily="49" charset="0"/>
              </a:rPr>
              <a:t>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3"/>
              </a:rPr>
              <a:t>https://docs.nvidia.com/deploy/cuda-compatibility/</a:t>
            </a:r>
            <a:r>
              <a:rPr lang="en-US" sz="800" i="1" dirty="0">
                <a:latin typeface="Helvetica Neue" panose="02000503000000020004" pitchFamily="2" charset="0"/>
                <a:ea typeface="Helvetica Neue" panose="02000503000000020004" pitchFamily="2" charset="0"/>
                <a:cs typeface="Helvetica Neue" panose="02000503000000020004" pitchFamily="2" charset="0"/>
              </a:rPr>
              <a:t> </a:t>
            </a: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You can build a container by bootstrapping a base NVIDIA CUDA image (with a compatible CUDA version) from: </a:t>
            </a:r>
            <a:r>
              <a:rPr lang="en-US" sz="800" i="1" dirty="0">
                <a:latin typeface="Helvetica Neue" panose="02000503000000020004" pitchFamily="2" charset="0"/>
                <a:ea typeface="Helvetica Neue" panose="02000503000000020004" pitchFamily="2" charset="0"/>
                <a:cs typeface="Helvetica Neue" panose="02000503000000020004" pitchFamily="2" charset="0"/>
                <a:hlinkClick r:id="rId4"/>
              </a:rPr>
              <a:t>https://hub.docker.com/r/nvidia/cuda/</a:t>
            </a:r>
            <a:endParaRPr lang="en-US" sz="8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800" dirty="0">
              <a:latin typeface="Helvetica Neue" panose="02000503000000020004" pitchFamily="2" charset="0"/>
              <a:ea typeface="Helvetica Neue" panose="02000503000000020004" pitchFamily="2" charset="0"/>
              <a:cs typeface="Helvetica Neue" panose="02000503000000020004" pitchFamily="2" charset="0"/>
            </a:endParaRPr>
          </a:p>
          <a:p>
            <a:r>
              <a:rPr lang="en-US" sz="800" dirty="0">
                <a:latin typeface="Helvetica Neue" panose="02000503000000020004" pitchFamily="2" charset="0"/>
                <a:ea typeface="Helvetica Neue" panose="02000503000000020004" pitchFamily="2" charset="0"/>
                <a:cs typeface="Helvetica Neue" panose="02000503000000020004" pitchFamily="2" charset="0"/>
              </a:rPr>
              <a:t>NVIDIA has a tool for building </a:t>
            </a:r>
            <a:r>
              <a:rPr lang="en-US" sz="800" dirty="0" err="1">
                <a:latin typeface="Helvetica Neue" panose="02000503000000020004" pitchFamily="2" charset="0"/>
                <a:ea typeface="Helvetica Neue" panose="02000503000000020004" pitchFamily="2" charset="0"/>
                <a:cs typeface="Helvetica Neue" panose="02000503000000020004" pitchFamily="2" charset="0"/>
              </a:rPr>
              <a:t>gpu</a:t>
            </a:r>
            <a:r>
              <a:rPr lang="en-US" sz="800" dirty="0">
                <a:latin typeface="Helvetica Neue" panose="02000503000000020004" pitchFamily="2" charset="0"/>
                <a:ea typeface="Helvetica Neue" panose="02000503000000020004" pitchFamily="2" charset="0"/>
                <a:cs typeface="Helvetica Neue" panose="02000503000000020004" pitchFamily="2" charset="0"/>
              </a:rPr>
              <a:t>-enabled containers for both Singularity and Docker. See: </a:t>
            </a:r>
            <a:r>
              <a:rPr lang="en-US" sz="800" i="1" dirty="0">
                <a:latin typeface="Helvetica Neue" panose="02000503000000020004" pitchFamily="2" charset="0"/>
                <a:ea typeface="Helvetica Neue" panose="02000503000000020004" pitchFamily="2" charset="0"/>
                <a:cs typeface="Helvetica Neue" panose="02000503000000020004" pitchFamily="2" charset="0"/>
              </a:rPr>
              <a:t>https://</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800" i="1" dirty="0">
                <a:latin typeface="Helvetica Neue" panose="02000503000000020004" pitchFamily="2" charset="0"/>
                <a:ea typeface="Helvetica Neue" panose="02000503000000020004" pitchFamily="2" charset="0"/>
                <a:cs typeface="Helvetica Neue" panose="02000503000000020004" pitchFamily="2" charset="0"/>
              </a:rPr>
              <a:t>/NVIDIA/</a:t>
            </a:r>
            <a:r>
              <a:rPr lang="en-US" sz="800" i="1" dirty="0" err="1">
                <a:latin typeface="Helvetica Neue" panose="02000503000000020004" pitchFamily="2" charset="0"/>
                <a:ea typeface="Helvetica Neue" panose="02000503000000020004" pitchFamily="2" charset="0"/>
                <a:cs typeface="Helvetica Neue" panose="02000503000000020004" pitchFamily="2" charset="0"/>
              </a:rPr>
              <a:t>hpc</a:t>
            </a:r>
            <a:r>
              <a:rPr lang="en-US" sz="800" i="1" dirty="0">
                <a:latin typeface="Helvetica Neue" panose="02000503000000020004" pitchFamily="2" charset="0"/>
                <a:ea typeface="Helvetica Neue" panose="02000503000000020004" pitchFamily="2" charset="0"/>
                <a:cs typeface="Helvetica Neue" panose="02000503000000020004" pitchFamily="2" charset="0"/>
              </a:rPr>
              <a:t>-container-maker</a:t>
            </a:r>
          </a:p>
        </p:txBody>
      </p:sp>
      <p:pic>
        <p:nvPicPr>
          <p:cNvPr id="9" name="Shape 87">
            <a:extLst>
              <a:ext uri="{FF2B5EF4-FFF2-40B4-BE49-F238E27FC236}">
                <a16:creationId xmlns:a16="http://schemas.microsoft.com/office/drawing/2014/main" id="{EA1A7ABF-CFE5-1B41-B52C-F99D11F27753}"/>
              </a:ext>
            </a:extLst>
          </p:cNvPr>
          <p:cNvPicPr preferRelativeResize="0">
            <a:picLocks noChangeAspect="1"/>
          </p:cNvPicPr>
          <p:nvPr/>
        </p:nvPicPr>
        <p:blipFill rotWithShape="1">
          <a:blip r:embed="rId5">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80738771"/>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31798" y="663575"/>
            <a:ext cx="4419600" cy="403225"/>
          </a:xfrm>
        </p:spPr>
        <p:txBody>
          <a:bodyPr>
            <a:normAutofit/>
          </a:bodyPr>
          <a:lstStyle/>
          <a:p>
            <a:r>
              <a:rPr lang="en-US" dirty="0">
                <a:latin typeface="Tahoma" charset="0"/>
                <a:ea typeface="ＭＳ Ｐゴシック" charset="0"/>
                <a:cs typeface="ＭＳ Ｐゴシック" charset="0"/>
              </a:rPr>
              <a:t>Troubleshooting and Caveats</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8" name="Date Placeholder 5">
            <a:extLst>
              <a:ext uri="{FF2B5EF4-FFF2-40B4-BE49-F238E27FC236}">
                <a16:creationId xmlns:a16="http://schemas.microsoft.com/office/drawing/2014/main" id="{6F9EB520-FD8E-9540-9EE7-2038E3420F85}"/>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E9A4FD8D-1139-0E46-BCEA-ADB72C5C84B0}"/>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D0DD8558-0EFE-D849-917B-1C705065E1B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3858632752"/>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26</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(1)</a:t>
            </a:r>
          </a:p>
        </p:txBody>
      </p:sp>
      <p:sp>
        <p:nvSpPr>
          <p:cNvPr id="11" name="Rectangle 10">
            <a:extLst>
              <a:ext uri="{FF2B5EF4-FFF2-40B4-BE49-F238E27FC236}">
                <a16:creationId xmlns:a16="http://schemas.microsoft.com/office/drawing/2014/main" id="{2834298F-0236-8648-B203-29F314A85968}"/>
              </a:ext>
            </a:extLst>
          </p:cNvPr>
          <p:cNvSpPr/>
          <p:nvPr/>
        </p:nvSpPr>
        <p:spPr>
          <a:xfrm>
            <a:off x="131798" y="548314"/>
            <a:ext cx="4213507" cy="2646878"/>
          </a:xfrm>
          <a:prstGeom prst="rect">
            <a:avLst/>
          </a:prstGeom>
        </p:spPr>
        <p:txBody>
          <a:bodyPr wrap="square">
            <a:spAutoFit/>
          </a:bodyPr>
          <a:lstStyle/>
          <a:p>
            <a:r>
              <a:rPr lang="en-US" sz="1000" b="1" dirty="0">
                <a:solidFill>
                  <a:srgbClr val="000000"/>
                </a:solidFill>
                <a:latin typeface="Helvetica Neue" panose="02000503000000020004" pitchFamily="2" charset="0"/>
              </a:rPr>
              <a:t>Container/host environment conflicts</a:t>
            </a:r>
          </a:p>
          <a:p>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Container problems are often linked with how the container “sees” the host system.  Common issues:</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doesn’t have a bind point to a directory you need to read from / write to</a:t>
            </a:r>
          </a:p>
          <a:p>
            <a:pPr marL="628650" lvl="1" indent="-171450">
              <a:buFont typeface="Arial" panose="020B0604020202020204" pitchFamily="34" charset="0"/>
              <a:buChar char="•"/>
            </a:pPr>
            <a:r>
              <a:rPr lang="en-US" sz="1000" dirty="0">
                <a:solidFill>
                  <a:srgbClr val="000000"/>
                </a:solidFill>
                <a:latin typeface="Helvetica Neue" panose="02000503000000020004" pitchFamily="2" charset="0"/>
              </a:rPr>
              <a:t>The container will “see” python libraries installed in your home directory (and perhaps the same is true for R and other packages. If this happens, set the PYTHONPATH environment variable in your job script so that it points to the container paths first. </a:t>
            </a:r>
          </a:p>
          <a:p>
            <a:pPr marL="1085850" lvl="2" indent="-171450">
              <a:buFont typeface="Arial" panose="020B0604020202020204" pitchFamily="34" charset="0"/>
              <a:buChar char="•"/>
            </a:pPr>
            <a:r>
              <a:rPr lang="en-US" sz="800" dirty="0">
                <a:solidFill>
                  <a:srgbClr val="000000"/>
                </a:solidFill>
                <a:latin typeface="Courier New" panose="02070309020205020404" pitchFamily="49" charset="0"/>
                <a:cs typeface="Courier New" panose="02070309020205020404" pitchFamily="49" charset="0"/>
              </a:rPr>
              <a:t>export PYTHONPATH=&lt;path-to-container-libs&gt;:$PYTHONPATH</a:t>
            </a:r>
          </a:p>
          <a:p>
            <a:pPr marL="1085850" lvl="2" indent="-171450">
              <a:buFont typeface="Arial" panose="020B0604020202020204" pitchFamily="34" charset="0"/>
              <a:buChar char="•"/>
            </a:pPr>
            <a:endParaRPr lang="en-US" sz="1000" dirty="0">
              <a:solidFill>
                <a:srgbClr val="000000"/>
              </a:solidFill>
              <a:latin typeface="Helvetica Neue" panose="02000503000000020004" pitchFamily="2" charset="0"/>
            </a:endParaRPr>
          </a:p>
          <a:p>
            <a:pPr marL="171450" indent="-171450">
              <a:buFont typeface="Arial" panose="020B0604020202020204" pitchFamily="34" charset="0"/>
              <a:buChar char="•"/>
            </a:pPr>
            <a:r>
              <a:rPr lang="en-US" sz="1000" dirty="0">
                <a:solidFill>
                  <a:srgbClr val="000000"/>
                </a:solidFill>
                <a:latin typeface="Helvetica Neue" panose="02000503000000020004" pitchFamily="2" charset="0"/>
              </a:rPr>
              <a:t>To diagnose the issues noted above, as well as others, “shelling in” to the container is a great way to see what’s going on inside.  Also, look in the </a:t>
            </a:r>
            <a:r>
              <a:rPr lang="en-US" sz="1000" dirty="0" err="1">
                <a:solidFill>
                  <a:srgbClr val="000000"/>
                </a:solidFill>
                <a:latin typeface="Helvetica Neue" panose="02000503000000020004" pitchFamily="2" charset="0"/>
              </a:rPr>
              <a:t>singularity.conf</a:t>
            </a:r>
            <a:r>
              <a:rPr lang="en-US" sz="1000" dirty="0">
                <a:solidFill>
                  <a:srgbClr val="000000"/>
                </a:solidFill>
                <a:latin typeface="Helvetica Neue" panose="02000503000000020004" pitchFamily="2" charset="0"/>
              </a:rPr>
              <a:t> file for system settings (can’t modify).</a:t>
            </a:r>
          </a:p>
        </p:txBody>
      </p:sp>
      <p:cxnSp>
        <p:nvCxnSpPr>
          <p:cNvPr id="8" name="Straight Connector 7">
            <a:extLst>
              <a:ext uri="{FF2B5EF4-FFF2-40B4-BE49-F238E27FC236}">
                <a16:creationId xmlns:a16="http://schemas.microsoft.com/office/drawing/2014/main" id="{3BBE20EC-0CD5-9F4C-B510-BEB87248D186}"/>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C6FDB8A-3A91-C34F-980F-3E3D958696E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C5CBA32D-366B-064E-962B-2CF4AF5B5A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2" name="Shape 87">
            <a:extLst>
              <a:ext uri="{FF2B5EF4-FFF2-40B4-BE49-F238E27FC236}">
                <a16:creationId xmlns:a16="http://schemas.microsoft.com/office/drawing/2014/main" id="{8DD17DE1-210A-AA4A-A8B7-C6896AD7F9E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52A74B17-5269-854A-A4C5-BEB79241434D}"/>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91678920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Troubleshooting (2)</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1295400" cy="184666"/>
          </a:xfrm>
          <a:prstGeom prst="rect">
            <a:avLst/>
          </a:prstGeom>
          <a:noFill/>
        </p:spPr>
        <p:txBody>
          <a:bodyPr wrap="square" rtlCol="0">
            <a:spAutoFit/>
          </a:bodyPr>
          <a:lstStyle/>
          <a:p>
            <a:r>
              <a:rPr lang="en-US" sz="600" i="1" dirty="0"/>
              <a:t>https://</a:t>
            </a:r>
            <a:r>
              <a:rPr lang="en-US" sz="600" i="1" dirty="0" err="1"/>
              <a:t>singularity.lbl.gov</a:t>
            </a:r>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171450" y="690467"/>
            <a:ext cx="4213507" cy="1938992"/>
          </a:xfrm>
          <a:prstGeom prst="rect">
            <a:avLst/>
          </a:prstGeom>
        </p:spPr>
        <p:txBody>
          <a:bodyPr wrap="square">
            <a:spAutoFit/>
          </a:bodyPr>
          <a:lstStyle/>
          <a:p>
            <a:r>
              <a:rPr lang="en-US" sz="1000" dirty="0">
                <a:solidFill>
                  <a:srgbClr val="000000"/>
                </a:solidFill>
                <a:latin typeface="Helvetica Neue" panose="02000503000000020004" pitchFamily="2" charset="0"/>
              </a:rPr>
              <a:t>Failures during container pulls that are attributed (in the error messages) to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are often due to corrupt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files that are downloaded while the image is being built from layers.  Removing the offending </a:t>
            </a:r>
            <a:r>
              <a:rPr lang="en-US" sz="1000" dirty="0" err="1">
                <a:solidFill>
                  <a:srgbClr val="000000"/>
                </a:solidFill>
                <a:latin typeface="Helvetica Neue" panose="02000503000000020004" pitchFamily="2" charset="0"/>
              </a:rPr>
              <a:t>tar.gz</a:t>
            </a:r>
            <a:r>
              <a:rPr lang="en-US" sz="1000" dirty="0">
                <a:solidFill>
                  <a:srgbClr val="000000"/>
                </a:solidFill>
                <a:latin typeface="Helvetica Neue" panose="02000503000000020004" pitchFamily="2" charset="0"/>
              </a:rPr>
              <a:t> file will often solve the problem. </a:t>
            </a:r>
          </a:p>
          <a:p>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When building ubuntu containers, failures during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stage of container builds from a recipe file can often be remedied by starting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with the command “</a:t>
            </a:r>
            <a:r>
              <a:rPr lang="en-US" sz="1000" dirty="0">
                <a:solidFill>
                  <a:srgbClr val="000000"/>
                </a:solidFill>
                <a:latin typeface="Courier New" panose="02070309020205020404" pitchFamily="49" charset="0"/>
                <a:cs typeface="Courier New" panose="02070309020205020404" pitchFamily="49" charset="0"/>
              </a:rPr>
              <a:t>apt-get update</a:t>
            </a:r>
            <a:r>
              <a:rPr lang="en-US" sz="1000" dirty="0">
                <a:solidFill>
                  <a:srgbClr val="000000"/>
                </a:solidFill>
                <a:latin typeface="Helvetica Neue" panose="02000503000000020004" pitchFamily="2" charset="0"/>
              </a:rPr>
              <a:t>”.  As a best practice, make sure you insert this line at the beginning of the </a:t>
            </a:r>
            <a:r>
              <a:rPr lang="en-US" sz="1000" i="1" dirty="0">
                <a:solidFill>
                  <a:srgbClr val="000000"/>
                </a:solidFill>
                <a:latin typeface="Helvetica Neue" panose="02000503000000020004" pitchFamily="2" charset="0"/>
              </a:rPr>
              <a:t>%post </a:t>
            </a:r>
            <a:r>
              <a:rPr lang="en-US" sz="1000" dirty="0">
                <a:solidFill>
                  <a:srgbClr val="000000"/>
                </a:solidFill>
                <a:latin typeface="Helvetica Neue" panose="02000503000000020004" pitchFamily="2" charset="0"/>
              </a:rPr>
              <a:t>section in all recipe files for ubuntu containers.</a:t>
            </a:r>
          </a:p>
          <a:p>
            <a:pPr marL="171450" indent="-171450">
              <a:buFont typeface="Arial" panose="020B0604020202020204" pitchFamily="34" charset="0"/>
              <a:buChar char="•"/>
            </a:pPr>
            <a:endParaRPr lang="en-US" sz="1000" dirty="0">
              <a:solidFill>
                <a:srgbClr val="000000"/>
              </a:solidFill>
              <a:latin typeface="Helvetica Neue" panose="02000503000000020004" pitchFamily="2" charset="0"/>
            </a:endParaRPr>
          </a:p>
          <a:p>
            <a:endParaRPr lang="en-US" sz="1000" dirty="0">
              <a:solidFill>
                <a:srgbClr val="000000"/>
              </a:solidFill>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C0FEB124-46B7-2247-B889-9E37362A5530}"/>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2" name="Date Placeholder 5">
            <a:extLst>
              <a:ext uri="{FF2B5EF4-FFF2-40B4-BE49-F238E27FC236}">
                <a16:creationId xmlns:a16="http://schemas.microsoft.com/office/drawing/2014/main" id="{AD546B9D-A527-044C-BB10-73991827BEB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4" name="Shape 87">
            <a:extLst>
              <a:ext uri="{FF2B5EF4-FFF2-40B4-BE49-F238E27FC236}">
                <a16:creationId xmlns:a16="http://schemas.microsoft.com/office/drawing/2014/main" id="{657024E3-8550-3F4B-9EC1-2ACE412EE9C8}"/>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738266F8-F23C-4145-8252-95C4AB396636}"/>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2088438024"/>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Caveats (1)</a:t>
            </a:r>
          </a:p>
        </p:txBody>
      </p:sp>
      <p:sp>
        <p:nvSpPr>
          <p:cNvPr id="11" name="Rectangle 10">
            <a:extLst>
              <a:ext uri="{FF2B5EF4-FFF2-40B4-BE49-F238E27FC236}">
                <a16:creationId xmlns:a16="http://schemas.microsoft.com/office/drawing/2014/main" id="{2834298F-0236-8648-B203-29F314A85968}"/>
              </a:ext>
            </a:extLst>
          </p:cNvPr>
          <p:cNvSpPr/>
          <p:nvPr/>
        </p:nvSpPr>
        <p:spPr>
          <a:xfrm>
            <a:off x="159420" y="663575"/>
            <a:ext cx="4213507" cy="2369880"/>
          </a:xfrm>
          <a:prstGeom prst="rect">
            <a:avLst/>
          </a:prstGeom>
        </p:spPr>
        <p:txBody>
          <a:bodyPr wrap="square">
            <a:spAutoFit/>
          </a:bodyPr>
          <a:lstStyle/>
          <a:p>
            <a:r>
              <a:rPr lang="en-US" sz="1000" dirty="0">
                <a:solidFill>
                  <a:srgbClr val="000000"/>
                </a:solidFill>
                <a:latin typeface="Helvetica Neue" panose="02000503000000020004" pitchFamily="2" charset="0"/>
              </a:rPr>
              <a:t>We didn’t cover overlays.  These are additional images that are ”laid” on top of existing images, enabling the user to modify a container environment without modifying the actual container.  Useful because:</a:t>
            </a:r>
          </a:p>
          <a:p>
            <a:endParaRPr lang="en-US" sz="1000" dirty="0">
              <a:solidFill>
                <a:srgbClr val="000000"/>
              </a:solidFill>
              <a:latin typeface="Helvetica Neue" panose="02000503000000020004" pitchFamily="2" charset="0"/>
            </a:endParaRPr>
          </a:p>
          <a:p>
            <a:pPr marL="228600" indent="-228600">
              <a:buAutoNum type="arabicPeriod"/>
            </a:pPr>
            <a:r>
              <a:rPr lang="en-US" sz="1000" dirty="0">
                <a:solidFill>
                  <a:srgbClr val="000000"/>
                </a:solidFill>
                <a:latin typeface="Helvetica Neue" panose="02000503000000020004" pitchFamily="2" charset="0"/>
              </a:rPr>
              <a:t>Overlay images enable users to modify a container environment even if they don’t have root access (though changes disappear after session)</a:t>
            </a:r>
          </a:p>
          <a:p>
            <a:pPr marL="228600" indent="-228600">
              <a:buAutoNum type="arabicPeriod"/>
            </a:pPr>
            <a:r>
              <a:rPr lang="en-US" sz="1000" dirty="0">
                <a:solidFill>
                  <a:srgbClr val="000000"/>
                </a:solidFill>
                <a:latin typeface="Helvetica Neue" panose="02000503000000020004" pitchFamily="2" charset="0"/>
              </a:rPr>
              <a:t>Root users can permanently modify overlay images without modifying the underlying image.</a:t>
            </a:r>
          </a:p>
          <a:p>
            <a:pPr marL="228600" indent="-228600">
              <a:buAutoNum type="arabicPeriod"/>
            </a:pPr>
            <a:r>
              <a:rPr lang="en-US" sz="1000" dirty="0">
                <a:solidFill>
                  <a:srgbClr val="000000"/>
                </a:solidFill>
                <a:latin typeface="Helvetica Neue" panose="02000503000000020004" pitchFamily="2" charset="0"/>
              </a:rPr>
              <a:t>Overlays are a likely way to customize images for different HPC environments without changing the underlying images.  </a:t>
            </a:r>
          </a:p>
          <a:p>
            <a:pPr marL="228600" indent="-228600">
              <a:buAutoNum type="arabicPeriod"/>
            </a:pPr>
            <a:r>
              <a:rPr lang="en-US" sz="1000" dirty="0">
                <a:solidFill>
                  <a:srgbClr val="000000"/>
                </a:solidFill>
                <a:latin typeface="Helvetica Neue" panose="02000503000000020004" pitchFamily="2" charset="0"/>
              </a:rPr>
              <a:t>More on overlays: </a:t>
            </a:r>
            <a:r>
              <a:rPr lang="en-US" sz="1000" dirty="0">
                <a:solidFill>
                  <a:srgbClr val="000000"/>
                </a:solidFill>
                <a:latin typeface="Helvetica Neue" panose="02000503000000020004" pitchFamily="2" charset="0"/>
                <a:hlinkClick r:id="rId2"/>
              </a:rPr>
              <a:t>http://singularity.lbl.gov/docs-overlay</a:t>
            </a:r>
            <a:endParaRPr lang="en-US" sz="1000" dirty="0">
              <a:solidFill>
                <a:srgbClr val="000000"/>
              </a:solidFill>
              <a:latin typeface="Helvetica Neue" panose="02000503000000020004" pitchFamily="2" charset="0"/>
            </a:endParaRPr>
          </a:p>
          <a:p>
            <a:pPr marL="228600" indent="-228600">
              <a:buAutoNum type="arabicPeriod"/>
            </a:pPr>
            <a:endParaRPr lang="en-US" sz="1000" dirty="0">
              <a:solidFill>
                <a:srgbClr val="000000"/>
              </a:solidFill>
              <a:latin typeface="Helvetica Neue" panose="02000503000000020004" pitchFamily="2" charset="0"/>
            </a:endParaRPr>
          </a:p>
          <a:p>
            <a:r>
              <a:rPr lang="en-US" sz="1000" dirty="0">
                <a:solidFill>
                  <a:srgbClr val="000000"/>
                </a:solidFill>
                <a:latin typeface="Helvetica Neue" panose="02000503000000020004" pitchFamily="2" charset="0"/>
              </a:rPr>
              <a:t>We didn’t cover GPU usage with containers. See: </a:t>
            </a:r>
            <a:r>
              <a:rPr lang="en-US" sz="800" dirty="0">
                <a:solidFill>
                  <a:srgbClr val="000000"/>
                </a:solidFill>
                <a:latin typeface="Helvetica Neue" panose="02000503000000020004" pitchFamily="2" charset="0"/>
                <a:hlinkClick r:id="rId3"/>
              </a:rPr>
              <a:t>http://singularity.lbl.gov/archive/docs/v2-3/tutorial-gpu-drivers-open-mpi-mtls</a:t>
            </a:r>
            <a:endParaRPr lang="en-US" sz="800" dirty="0">
              <a:solidFill>
                <a:srgbClr val="000000"/>
              </a:solidFill>
              <a:latin typeface="Helvetica Neue" panose="02000503000000020004" pitchFamily="2" charset="0"/>
            </a:endParaRPr>
          </a:p>
        </p:txBody>
      </p:sp>
      <p:cxnSp>
        <p:nvCxnSpPr>
          <p:cNvPr id="9" name="Straight Connector 8">
            <a:extLst>
              <a:ext uri="{FF2B5EF4-FFF2-40B4-BE49-F238E27FC236}">
                <a16:creationId xmlns:a16="http://schemas.microsoft.com/office/drawing/2014/main" id="{73AAC913-E087-3A41-A443-3ED7402AE8DB}"/>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0" name="Date Placeholder 5">
            <a:extLst>
              <a:ext uri="{FF2B5EF4-FFF2-40B4-BE49-F238E27FC236}">
                <a16:creationId xmlns:a16="http://schemas.microsoft.com/office/drawing/2014/main" id="{86BF7504-5961-7142-ADD9-8AE324B71BF5}"/>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2" name="Shape 87">
            <a:extLst>
              <a:ext uri="{FF2B5EF4-FFF2-40B4-BE49-F238E27FC236}">
                <a16:creationId xmlns:a16="http://schemas.microsoft.com/office/drawing/2014/main" id="{7A672214-21DE-F741-A07F-35647DBFB71C}"/>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36B70F61-D44E-8C4A-B8FB-5CCD9A7C73E5}"/>
              </a:ext>
            </a:extLst>
          </p:cNvPr>
          <p:cNvPicPr>
            <a:picLocks noChangeAspect="1"/>
          </p:cNvPicPr>
          <p:nvPr/>
        </p:nvPicPr>
        <p:blipFill rotWithShape="1">
          <a:blip r:embed="rId5"/>
          <a:srcRect b="45446"/>
          <a:stretch/>
        </p:blipFill>
        <p:spPr>
          <a:xfrm>
            <a:off x="3295650" y="3204616"/>
            <a:ext cx="1143000" cy="217697"/>
          </a:xfrm>
          <a:prstGeom prst="rect">
            <a:avLst/>
          </a:prstGeom>
        </p:spPr>
      </p:pic>
    </p:spTree>
    <p:extLst>
      <p:ext uri="{BB962C8B-B14F-4D97-AF65-F5344CB8AC3E}">
        <p14:creationId xmlns:p14="http://schemas.microsoft.com/office/powerpoint/2010/main" val="3434042751"/>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29</a:t>
            </a:fld>
            <a:endParaRPr lang="en-US" spc="-20" dirty="0"/>
          </a:p>
        </p:txBody>
      </p: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8"/>
            <a:ext cx="4307889" cy="377026"/>
          </a:xfrm>
        </p:spPr>
        <p:txBody>
          <a:bodyPr/>
          <a:lstStyle/>
          <a:p>
            <a:r>
              <a:rPr lang="en-US" dirty="0"/>
              <a:t>Caveats (2): Moving containers</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654926"/>
            <a:ext cx="4114800" cy="2844331"/>
          </a:xfrm>
          <a:prstGeom prst="rect">
            <a:avLst/>
          </a:prstGeom>
        </p:spPr>
        <p:txBody>
          <a:bodyPr vert="horz" wrap="square" lIns="0" tIns="41619" rIns="0" bIns="0" rtlCol="0">
            <a:spAutoFit/>
          </a:bodyPr>
          <a:lstStyle/>
          <a:p>
            <a:pPr marL="6403">
              <a:spcBef>
                <a:spcPts val="328"/>
              </a:spcBef>
              <a:buClr>
                <a:srgbClr val="A9A57C"/>
              </a:buClr>
              <a:tabLst>
                <a:tab pos="121663" algn="l"/>
              </a:tabLst>
            </a:pPr>
            <a:r>
              <a:rPr lang="en-US" sz="1050" dirty="0">
                <a:solidFill>
                  <a:srgbClr val="2F2B20"/>
                </a:solidFill>
                <a:latin typeface="Arial"/>
                <a:cs typeface="Arial"/>
              </a:rPr>
              <a:t>You’ve built your first container on your laptop.  It is 3 Gigabytes. Now you want to move it to Summit to take advantage of the HPC resources. What’s the best way?</a:t>
            </a:r>
          </a:p>
          <a:p>
            <a:pPr marL="6403">
              <a:spcBef>
                <a:spcPts val="328"/>
              </a:spcBef>
              <a:buClr>
                <a:srgbClr val="A9A57C"/>
              </a:buClr>
              <a:tabLst>
                <a:tab pos="121663" algn="l"/>
              </a:tabLst>
            </a:pPr>
            <a:endParaRPr lang="en-US" sz="800" dirty="0">
              <a:solidFill>
                <a:srgbClr val="2F2B20"/>
              </a:solidFill>
              <a:latin typeface="Arial"/>
              <a:cs typeface="Arial"/>
            </a:endParaRPr>
          </a:p>
          <a:p>
            <a:pPr marL="6403">
              <a:spcBef>
                <a:spcPts val="328"/>
              </a:spcBef>
              <a:buClr>
                <a:srgbClr val="A9A57C"/>
              </a:buClr>
              <a:tabLst>
                <a:tab pos="121663" algn="l"/>
              </a:tabLst>
            </a:pPr>
            <a:r>
              <a:rPr lang="en-US" sz="1050" dirty="0">
                <a:solidFill>
                  <a:srgbClr val="2F2B20"/>
                </a:solidFill>
                <a:latin typeface="Arial"/>
                <a:cs typeface="Arial"/>
              </a:rPr>
              <a:t>Remember, containers are files, so you can transfer them to Summit just as you would a file:</a:t>
            </a:r>
          </a:p>
          <a:p>
            <a:pPr marL="6403">
              <a:spcBef>
                <a:spcPts val="328"/>
              </a:spcBef>
              <a:buClr>
                <a:srgbClr val="A9A57C"/>
              </a:buClr>
              <a:tabLst>
                <a:tab pos="121663" algn="l"/>
              </a:tabLst>
            </a:pP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Command line utilities (</a:t>
            </a:r>
            <a:r>
              <a:rPr lang="en-US" sz="1000" dirty="0" err="1">
                <a:solidFill>
                  <a:srgbClr val="2F2B20"/>
                </a:solidFill>
                <a:latin typeface="Arial"/>
                <a:cs typeface="Arial"/>
              </a:rPr>
              <a:t>scp</a:t>
            </a:r>
            <a:r>
              <a:rPr lang="en-US" sz="1000" dirty="0">
                <a:solidFill>
                  <a:srgbClr val="2F2B20"/>
                </a:solidFill>
                <a:latin typeface="Arial"/>
                <a:cs typeface="Arial"/>
              </a:rPr>
              <a:t>, sftp)</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FF0000"/>
                </a:solidFill>
                <a:latin typeface="Arial"/>
                <a:cs typeface="Arial"/>
              </a:rPr>
              <a:t>Globus</a:t>
            </a:r>
            <a:r>
              <a:rPr lang="en-US" sz="1000" dirty="0">
                <a:solidFill>
                  <a:srgbClr val="2F2B20"/>
                </a:solidFill>
                <a:latin typeface="Arial"/>
                <a:cs typeface="Arial"/>
              </a:rPr>
              <a:t> (recommended)</a:t>
            </a:r>
          </a:p>
          <a:p>
            <a:pPr marL="578863" lvl="1" indent="-115260">
              <a:spcBef>
                <a:spcPts val="328"/>
              </a:spcBef>
              <a:buClr>
                <a:srgbClr val="A9A57C"/>
              </a:buClr>
              <a:buChar char="•"/>
              <a:tabLst>
                <a:tab pos="121663" algn="l"/>
              </a:tabLst>
            </a:pPr>
            <a:endParaRPr lang="en-US" sz="1000" dirty="0">
              <a:solidFill>
                <a:srgbClr val="2F2B20"/>
              </a:solidFill>
              <a:latin typeface="Arial"/>
              <a:cs typeface="Arial"/>
            </a:endParaRPr>
          </a:p>
          <a:p>
            <a:pPr marL="578863" lvl="1" indent="-115260">
              <a:spcBef>
                <a:spcPts val="328"/>
              </a:spcBef>
              <a:buClr>
                <a:srgbClr val="A9A57C"/>
              </a:buClr>
              <a:buChar char="•"/>
              <a:tabLst>
                <a:tab pos="121663" algn="l"/>
              </a:tabLst>
            </a:pPr>
            <a:r>
              <a:rPr lang="en-US" sz="1000" dirty="0">
                <a:solidFill>
                  <a:srgbClr val="2F2B20"/>
                </a:solidFill>
                <a:latin typeface="Arial"/>
                <a:cs typeface="Arial"/>
              </a:rPr>
              <a:t>For more on data transfers to/from Summit: </a:t>
            </a:r>
            <a:r>
              <a:rPr lang="en-US" sz="800" dirty="0">
                <a:solidFill>
                  <a:srgbClr val="2F2B20"/>
                </a:solidFill>
                <a:latin typeface="Arial"/>
                <a:cs typeface="Arial"/>
                <a:hlinkClick r:id="rId2"/>
              </a:rPr>
              <a:t>https://github.com/ResearchComputing/Research-Computing-User-Tutorials/wiki/Data-Transfers</a:t>
            </a:r>
            <a:endParaRPr lang="en-US" sz="800" dirty="0">
              <a:solidFill>
                <a:srgbClr val="2F2B20"/>
              </a:solidFill>
              <a:latin typeface="Arial"/>
              <a:cs typeface="Arial"/>
            </a:endParaRPr>
          </a:p>
          <a:p>
            <a:pPr marL="578863" lvl="1" indent="-115260">
              <a:spcBef>
                <a:spcPts val="328"/>
              </a:spcBef>
              <a:buClr>
                <a:srgbClr val="A9A57C"/>
              </a:buClr>
              <a:buChar char="•"/>
              <a:tabLst>
                <a:tab pos="121663" algn="l"/>
              </a:tabLst>
            </a:pPr>
            <a:endParaRPr lang="en-US" sz="1050" dirty="0">
              <a:solidFill>
                <a:srgbClr val="2F2B20"/>
              </a:solidFill>
              <a:latin typeface="Arial"/>
              <a:cs typeface="Arial"/>
            </a:endParaRPr>
          </a:p>
          <a:p>
            <a:pPr marL="121663" indent="-115260">
              <a:spcBef>
                <a:spcPts val="328"/>
              </a:spcBef>
              <a:buClr>
                <a:srgbClr val="A9A57C"/>
              </a:buClr>
              <a:buChar char="•"/>
              <a:tabLst>
                <a:tab pos="121663" algn="l"/>
              </a:tabLst>
            </a:pPr>
            <a:endParaRPr sz="1210" dirty="0">
              <a:latin typeface="Arial"/>
              <a:cs typeface="Arial"/>
            </a:endParaRPr>
          </a:p>
        </p:txBody>
      </p:sp>
      <p:cxnSp>
        <p:nvCxnSpPr>
          <p:cNvPr id="8" name="Straight Connector 7">
            <a:extLst>
              <a:ext uri="{FF2B5EF4-FFF2-40B4-BE49-F238E27FC236}">
                <a16:creationId xmlns:a16="http://schemas.microsoft.com/office/drawing/2014/main" id="{29948302-A3FF-7041-BA5F-ED7D3196183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30FB880-9EAF-5342-B100-9444CF3CCBC1}"/>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1D11DD4F-BE68-6947-8A7A-96B88626AFCE}"/>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2" name="Shape 87">
            <a:extLst>
              <a:ext uri="{FF2B5EF4-FFF2-40B4-BE49-F238E27FC236}">
                <a16:creationId xmlns:a16="http://schemas.microsoft.com/office/drawing/2014/main" id="{0A5488D0-D632-4643-8567-8909FB12F100}"/>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9810AA83-778D-1440-834C-A90816468029}"/>
              </a:ext>
            </a:extLst>
          </p:cNvPr>
          <p:cNvPicPr>
            <a:picLocks noChangeAspect="1"/>
          </p:cNvPicPr>
          <p:nvPr/>
        </p:nvPicPr>
        <p:blipFill rotWithShape="1">
          <a:blip r:embed="rId4"/>
          <a:srcRect b="45446"/>
          <a:stretch/>
        </p:blipFill>
        <p:spPr>
          <a:xfrm>
            <a:off x="3295650" y="3204616"/>
            <a:ext cx="1143000" cy="217697"/>
          </a:xfrm>
          <a:prstGeom prst="rect">
            <a:avLst/>
          </a:prstGeom>
        </p:spPr>
      </p:pic>
    </p:spTree>
    <p:extLst>
      <p:ext uri="{BB962C8B-B14F-4D97-AF65-F5344CB8AC3E}">
        <p14:creationId xmlns:p14="http://schemas.microsoft.com/office/powerpoint/2010/main" val="92881691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3</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What is a container?</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87406"/>
            <a:ext cx="4114800" cy="1868679"/>
          </a:xfrm>
          <a:prstGeom prst="rect">
            <a:avLst/>
          </a:prstGeom>
        </p:spPr>
        <p:txBody>
          <a:bodyPr vert="horz" wrap="square" lIns="0" tIns="41619" rIns="0" bIns="0" rtlCol="0" anchor="t">
            <a:spAutoFit/>
          </a:bodyPr>
          <a:lstStyle/>
          <a:p>
            <a:pPr marL="6350">
              <a:spcBef>
                <a:spcPts val="328"/>
              </a:spcBef>
              <a:buClr>
                <a:srgbClr val="A9A57C"/>
              </a:buClr>
              <a:tabLst>
                <a:tab pos="121663" algn="l"/>
              </a:tabLst>
            </a:pPr>
            <a:r>
              <a:rPr lang="en-US" sz="1200" dirty="0">
                <a:solidFill>
                  <a:srgbClr val="2F2B20"/>
                </a:solidFill>
                <a:latin typeface="Arial"/>
                <a:cs typeface="Arial"/>
              </a:rPr>
              <a:t>A container is a portable environment that packages some or all the following: an operating system, software, libraries, compilers, data and workflows. Containers enable:</a:t>
            </a:r>
            <a:endParaRPr lang="en-US" sz="1200" dirty="0"/>
          </a:p>
          <a:p>
            <a:pPr marL="6350">
              <a:spcBef>
                <a:spcPts val="328"/>
              </a:spcBef>
              <a:buClr>
                <a:srgbClr val="A9A57C"/>
              </a:buClr>
              <a:tabLst>
                <a:tab pos="121663" algn="l"/>
              </a:tabLst>
            </a:pPr>
            <a:endParaRPr lang="en-US" sz="1210" dirty="0">
              <a:solidFill>
                <a:srgbClr val="2F2B20"/>
              </a:solidFill>
              <a:latin typeface="Arial"/>
              <a:cs typeface="Arial"/>
            </a:endParaRPr>
          </a:p>
          <a:p>
            <a:pPr marL="578485" lvl="1" indent="-114935">
              <a:spcBef>
                <a:spcPts val="328"/>
              </a:spcBef>
              <a:buClr>
                <a:srgbClr val="A9A57C"/>
              </a:buClr>
              <a:buChar char="•"/>
              <a:tabLst>
                <a:tab pos="121663" algn="l"/>
              </a:tabLst>
            </a:pPr>
            <a:r>
              <a:rPr lang="en-US" sz="1050" dirty="0">
                <a:solidFill>
                  <a:srgbClr val="2F2B20"/>
                </a:solidFill>
                <a:latin typeface="Arial"/>
                <a:cs typeface="Arial"/>
              </a:rPr>
              <a:t>Mobility of Compute</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Reproducibility (software and data)</a:t>
            </a:r>
          </a:p>
          <a:p>
            <a:pPr marL="578485" lvl="1" indent="-114935">
              <a:spcBef>
                <a:spcPts val="328"/>
              </a:spcBef>
              <a:buClr>
                <a:srgbClr val="A9A57C"/>
              </a:buClr>
              <a:buChar char="•"/>
              <a:tabLst>
                <a:tab pos="121663" algn="l"/>
              </a:tabLst>
            </a:pPr>
            <a:r>
              <a:rPr lang="en-US" sz="1050" dirty="0">
                <a:solidFill>
                  <a:srgbClr val="2F2B20"/>
                </a:solidFill>
                <a:latin typeface="Arial"/>
                <a:cs typeface="Arial"/>
              </a:rPr>
              <a:t>User Freedom </a:t>
            </a:r>
          </a:p>
          <a:p>
            <a:pPr marL="121285" indent="-114935">
              <a:spcBef>
                <a:spcPts val="328"/>
              </a:spcBef>
              <a:buClr>
                <a:srgbClr val="A9A57C"/>
              </a:buClr>
              <a:buChar char="•"/>
              <a:tabLst>
                <a:tab pos="121663" algn="l"/>
              </a:tabLst>
            </a:pPr>
            <a:endParaRPr sz="1210" dirty="0">
              <a:latin typeface="Arial"/>
              <a:cs typeface="Arial"/>
            </a:endParaRPr>
          </a:p>
          <a:p>
            <a:pPr marL="121285" indent="-114935">
              <a:spcBef>
                <a:spcPts val="328"/>
              </a:spcBef>
              <a:buClr>
                <a:srgbClr val="A9A57C"/>
              </a:buClr>
              <a:buChar char="•"/>
              <a:tabLst>
                <a:tab pos="121663" algn="l"/>
              </a:tabLst>
            </a:pPr>
            <a:endParaRPr lang="en-US" sz="1200" dirty="0">
              <a:latin typeface="Arial"/>
              <a:cs typeface="Arial"/>
            </a:endParaRPr>
          </a:p>
        </p:txBody>
      </p:sp>
      <p:pic>
        <p:nvPicPr>
          <p:cNvPr id="10" name="Shape 87">
            <a:extLst>
              <a:ext uri="{FF2B5EF4-FFF2-40B4-BE49-F238E27FC236}">
                <a16:creationId xmlns:a16="http://schemas.microsoft.com/office/drawing/2014/main" id="{C3DBCBC2-6CA3-7643-BE45-4011D5B4B2BD}"/>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1" name="Picture 10">
            <a:extLst>
              <a:ext uri="{FF2B5EF4-FFF2-40B4-BE49-F238E27FC236}">
                <a16:creationId xmlns:a16="http://schemas.microsoft.com/office/drawing/2014/main" id="{1FB57055-8BD3-0F4F-9885-06979A567F6E}"/>
              </a:ext>
            </a:extLst>
          </p:cNvPr>
          <p:cNvPicPr>
            <a:picLocks noChangeAspect="1"/>
          </p:cNvPicPr>
          <p:nvPr/>
        </p:nvPicPr>
        <p:blipFill rotWithShape="1">
          <a:blip r:embed="rId3"/>
          <a:srcRect b="45446"/>
          <a:stretch/>
        </p:blipFill>
        <p:spPr>
          <a:xfrm>
            <a:off x="3295650" y="3204616"/>
            <a:ext cx="1143000" cy="217697"/>
          </a:xfrm>
          <a:prstGeom prst="rect">
            <a:avLst/>
          </a:prstGeom>
        </p:spPr>
      </p:pic>
      <p:sp>
        <p:nvSpPr>
          <p:cNvPr id="12" name="Date Placeholder 5">
            <a:extLst>
              <a:ext uri="{FF2B5EF4-FFF2-40B4-BE49-F238E27FC236}">
                <a16:creationId xmlns:a16="http://schemas.microsoft.com/office/drawing/2014/main" id="{BC34B261-7880-4793-AA63-300CE946646D}"/>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spTree>
    <p:extLst>
      <p:ext uri="{BB962C8B-B14F-4D97-AF65-F5344CB8AC3E}">
        <p14:creationId xmlns:p14="http://schemas.microsoft.com/office/powerpoint/2010/main" val="128122626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4</a:t>
            </a:fld>
            <a:endParaRPr lang="en-US" spc="-2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a:t>Containerization software</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339577"/>
          </a:xfrm>
          <a:prstGeom prst="rect">
            <a:avLst/>
          </a:prstGeom>
        </p:spPr>
        <p:txBody>
          <a:bodyPr vert="horz" wrap="square" lIns="0" tIns="41619" rIns="0" bIns="0" rtlCol="0" anchor="t">
            <a:spAutoFit/>
          </a:bodyPr>
          <a:lstStyle/>
          <a:p>
            <a:pPr marL="121285" indent="-114935">
              <a:spcBef>
                <a:spcPts val="328"/>
              </a:spcBef>
              <a:buClr>
                <a:srgbClr val="A9A57C"/>
              </a:buClr>
              <a:buChar char="•"/>
              <a:tabLst>
                <a:tab pos="121663" algn="l"/>
              </a:tabLst>
            </a:pPr>
            <a:r>
              <a:rPr lang="en-US" sz="1210" dirty="0">
                <a:solidFill>
                  <a:srgbClr val="2F2B20"/>
                </a:solidFill>
                <a:latin typeface="Arial"/>
                <a:cs typeface="Arial"/>
              </a:rPr>
              <a:t>Docker</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1 - focus of tutorial given previously</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Well established – largest user base</a:t>
            </a:r>
            <a:endParaRPr lang="en-US" dirty="0"/>
          </a:p>
          <a:p>
            <a:pPr marL="578485" lvl="1" indent="-114935">
              <a:spcBef>
                <a:spcPts val="328"/>
              </a:spcBef>
              <a:buClr>
                <a:srgbClr val="A9A57C"/>
              </a:buClr>
              <a:buChar char="•"/>
              <a:tabLst>
                <a:tab pos="121663" algn="l"/>
              </a:tabLst>
            </a:pPr>
            <a:r>
              <a:rPr lang="en-US" sz="800" dirty="0">
                <a:solidFill>
                  <a:srgbClr val="2F2B20"/>
                </a:solidFill>
                <a:latin typeface="Arial"/>
                <a:cs typeface="Arial"/>
              </a:rPr>
              <a:t>Has Docker Hub for container sharing</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Problematic with HPC</a:t>
            </a:r>
          </a:p>
          <a:p>
            <a:pPr marL="121285" indent="-114935">
              <a:spcBef>
                <a:spcPts val="328"/>
              </a:spcBef>
              <a:buClr>
                <a:srgbClr val="A9A57C"/>
              </a:buClr>
              <a:buFontTx/>
              <a:buChar char="•"/>
              <a:tabLst>
                <a:tab pos="121663" algn="l"/>
              </a:tabLst>
            </a:pPr>
            <a:r>
              <a:rPr lang="en-US" sz="1210" dirty="0">
                <a:solidFill>
                  <a:srgbClr val="2F2B20"/>
                </a:solidFill>
                <a:latin typeface="Arial"/>
                <a:cs typeface="Arial"/>
              </a:rPr>
              <a:t>Singularity/</a:t>
            </a:r>
            <a:r>
              <a:rPr lang="en-US" sz="1210" dirty="0" err="1">
                <a:solidFill>
                  <a:srgbClr val="FF0000"/>
                </a:solidFill>
                <a:latin typeface="Arial"/>
                <a:cs typeface="Arial"/>
              </a:rPr>
              <a:t>Apptainer</a:t>
            </a:r>
            <a:r>
              <a:rPr lang="en-US" sz="1210" dirty="0">
                <a:solidFill>
                  <a:srgbClr val="FF0000"/>
                </a:solidFill>
                <a:latin typeface="Arial"/>
                <a:cs typeface="Arial"/>
              </a:rPr>
              <a:t>*</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Part 2 - focus of this tutorial</a:t>
            </a:r>
          </a:p>
          <a:p>
            <a:pPr marL="578485" lvl="1" indent="-114935">
              <a:spcBef>
                <a:spcPts val="328"/>
              </a:spcBef>
              <a:buClr>
                <a:srgbClr val="A9A57C"/>
              </a:buClr>
              <a:buChar char="•"/>
              <a:tabLst>
                <a:tab pos="121663" algn="l"/>
              </a:tabLst>
            </a:pPr>
            <a:r>
              <a:rPr lang="en-US" sz="800" dirty="0">
                <a:solidFill>
                  <a:srgbClr val="2F2B20"/>
                </a:solidFill>
                <a:latin typeface="Arial"/>
                <a:cs typeface="Arial"/>
              </a:rPr>
              <a:t>Designed for HPC</a:t>
            </a:r>
          </a:p>
          <a:p>
            <a:pPr marL="578485" lvl="1" indent="-114935">
              <a:spcBef>
                <a:spcPts val="328"/>
              </a:spcBef>
              <a:buClr>
                <a:srgbClr val="A9A57C"/>
              </a:buClr>
              <a:buChar char="•"/>
              <a:tabLst>
                <a:tab pos="121663" algn="l"/>
              </a:tabLst>
            </a:pPr>
            <a:endParaRPr lang="en-US" sz="800" dirty="0">
              <a:solidFill>
                <a:srgbClr val="2F2B20"/>
              </a:solidFill>
              <a:latin typeface="Arial"/>
              <a:cs typeface="Arial"/>
            </a:endParaRPr>
          </a:p>
          <a:p>
            <a:pPr marL="463550" lvl="1">
              <a:spcBef>
                <a:spcPts val="328"/>
              </a:spcBef>
              <a:buClr>
                <a:srgbClr val="A9A57C"/>
              </a:buClr>
              <a:tabLst>
                <a:tab pos="121663" algn="l"/>
              </a:tabLst>
            </a:pPr>
            <a:r>
              <a:rPr lang="en-US" sz="800" i="1" dirty="0">
                <a:solidFill>
                  <a:srgbClr val="2F2B20"/>
                </a:solidFill>
                <a:latin typeface="Arial"/>
                <a:cs typeface="Arial"/>
              </a:rPr>
              <a:t>**Note: </a:t>
            </a:r>
            <a:r>
              <a:rPr lang="en-US" sz="800" i="1" dirty="0" err="1">
                <a:solidFill>
                  <a:srgbClr val="2F2B20"/>
                </a:solidFill>
                <a:latin typeface="Arial"/>
                <a:cs typeface="Arial"/>
              </a:rPr>
              <a:t>Sylabs</a:t>
            </a:r>
            <a:r>
              <a:rPr lang="en-US" sz="800" i="1" dirty="0">
                <a:solidFill>
                  <a:srgbClr val="2F2B20"/>
                </a:solidFill>
                <a:latin typeface="Arial"/>
                <a:cs typeface="Arial"/>
              </a:rPr>
              <a:t> spun off the open-source version of Singularity to the Linux Foundation in November 2021.  This open-source version has been renamed “</a:t>
            </a:r>
            <a:r>
              <a:rPr lang="en-US" sz="800" i="1" dirty="0" err="1">
                <a:solidFill>
                  <a:srgbClr val="2F2B20"/>
                </a:solidFill>
                <a:latin typeface="Arial"/>
                <a:cs typeface="Arial"/>
              </a:rPr>
              <a:t>Apptainer</a:t>
            </a:r>
            <a:r>
              <a:rPr lang="en-US" sz="800" i="1" dirty="0">
                <a:solidFill>
                  <a:srgbClr val="2F2B20"/>
                </a:solidFill>
                <a:latin typeface="Arial"/>
                <a:cs typeface="Arial"/>
              </a:rPr>
              <a:t>” to distinguish it from the commercial product, “Singularity” that will still be marketed by </a:t>
            </a:r>
            <a:r>
              <a:rPr lang="en-US" sz="800" i="1" dirty="0" err="1">
                <a:solidFill>
                  <a:srgbClr val="2F2B20"/>
                </a:solidFill>
                <a:latin typeface="Arial"/>
                <a:cs typeface="Arial"/>
              </a:rPr>
              <a:t>Sylabs</a:t>
            </a:r>
            <a:r>
              <a:rPr lang="en-US" sz="800" i="1" dirty="0">
                <a:solidFill>
                  <a:srgbClr val="2F2B20"/>
                </a:solidFill>
                <a:latin typeface="Arial"/>
                <a:cs typeface="Arial"/>
              </a:rPr>
              <a:t>. </a:t>
            </a:r>
          </a:p>
          <a:p>
            <a:pPr marL="121285" indent="-114935">
              <a:spcBef>
                <a:spcPts val="328"/>
              </a:spcBef>
              <a:buClr>
                <a:srgbClr val="A9A57C"/>
              </a:buClr>
              <a:buChar char="•"/>
              <a:tabLst>
                <a:tab pos="121663" algn="l"/>
              </a:tabLst>
            </a:pPr>
            <a:endParaRPr lang="en-US" sz="1210" dirty="0">
              <a:solidFill>
                <a:srgbClr val="2F2B20"/>
              </a:solidFill>
              <a:latin typeface="Arial"/>
              <a:cs typeface="Arial"/>
            </a:endParaRPr>
          </a:p>
        </p:txBody>
      </p:sp>
      <p:pic>
        <p:nvPicPr>
          <p:cNvPr id="10" name="Picture 8" descr="Docker (container engine) logo.svg">
            <a:extLst>
              <a:ext uri="{FF2B5EF4-FFF2-40B4-BE49-F238E27FC236}">
                <a16:creationId xmlns:a16="http://schemas.microsoft.com/office/drawing/2014/main" id="{D99E33AA-1271-E948-92B2-015259E8F2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57412" b="-11014"/>
          <a:stretch/>
        </p:blipFill>
        <p:spPr bwMode="auto">
          <a:xfrm>
            <a:off x="933450" y="739775"/>
            <a:ext cx="327879" cy="2027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64287A5-E9E5-BF4D-83BB-4603392CDE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6361" y="1611256"/>
            <a:ext cx="200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87">
            <a:extLst>
              <a:ext uri="{FF2B5EF4-FFF2-40B4-BE49-F238E27FC236}">
                <a16:creationId xmlns:a16="http://schemas.microsoft.com/office/drawing/2014/main" id="{D9E47421-8ECF-9C44-8DCE-A552686F727A}"/>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pic>
        <p:nvPicPr>
          <p:cNvPr id="15" name="Picture 14">
            <a:extLst>
              <a:ext uri="{FF2B5EF4-FFF2-40B4-BE49-F238E27FC236}">
                <a16:creationId xmlns:a16="http://schemas.microsoft.com/office/drawing/2014/main" id="{576A03B2-0E4C-7B4D-ACBC-B6F7BE99D738}"/>
              </a:ext>
            </a:extLst>
          </p:cNvPr>
          <p:cNvPicPr>
            <a:picLocks noChangeAspect="1"/>
          </p:cNvPicPr>
          <p:nvPr/>
        </p:nvPicPr>
        <p:blipFill rotWithShape="1">
          <a:blip r:embed="rId5"/>
          <a:srcRect b="45446"/>
          <a:stretch/>
        </p:blipFill>
        <p:spPr>
          <a:xfrm>
            <a:off x="3295650" y="3204616"/>
            <a:ext cx="1143000" cy="217697"/>
          </a:xfrm>
          <a:prstGeom prst="rect">
            <a:avLst/>
          </a:prstGeom>
        </p:spPr>
      </p:pic>
      <p:sp>
        <p:nvSpPr>
          <p:cNvPr id="17" name="Date Placeholder 5">
            <a:extLst>
              <a:ext uri="{FF2B5EF4-FFF2-40B4-BE49-F238E27FC236}">
                <a16:creationId xmlns:a16="http://schemas.microsoft.com/office/drawing/2014/main" id="{FFE66A6D-2997-4F20-85B5-01B00CED9E09}"/>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spTree>
    <p:extLst>
      <p:ext uri="{BB962C8B-B14F-4D97-AF65-F5344CB8AC3E}">
        <p14:creationId xmlns:p14="http://schemas.microsoft.com/office/powerpoint/2010/main" val="57764149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5</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50" y="171288"/>
            <a:ext cx="3733800" cy="377026"/>
          </a:xfrm>
        </p:spPr>
        <p:txBody>
          <a:bodyPr/>
          <a:lstStyle/>
          <a:p>
            <a:r>
              <a:rPr lang="en-US" dirty="0"/>
              <a:t>Why Singularity?</a:t>
            </a:r>
          </a:p>
        </p:txBody>
      </p:sp>
      <p:sp>
        <p:nvSpPr>
          <p:cNvPr id="9" name="object 3">
            <a:extLst>
              <a:ext uri="{FF2B5EF4-FFF2-40B4-BE49-F238E27FC236}">
                <a16:creationId xmlns:a16="http://schemas.microsoft.com/office/drawing/2014/main" id="{105E155B-9C4C-6547-8081-B24F1B2F89E4}"/>
              </a:ext>
            </a:extLst>
          </p:cNvPr>
          <p:cNvSpPr txBox="1"/>
          <p:nvPr/>
        </p:nvSpPr>
        <p:spPr>
          <a:xfrm>
            <a:off x="171450" y="706925"/>
            <a:ext cx="4191000" cy="2408827"/>
          </a:xfrm>
          <a:prstGeom prst="rect">
            <a:avLst/>
          </a:prstGeom>
        </p:spPr>
        <p:txBody>
          <a:bodyPr vert="horz" wrap="square" lIns="0" tIns="41619" rIns="0" bIns="0" rtlCol="0">
            <a:spAutoFit/>
          </a:bodyPr>
          <a:lstStyle/>
          <a:p>
            <a:pPr marL="121663" indent="-115260">
              <a:spcBef>
                <a:spcPts val="328"/>
              </a:spcBef>
              <a:buClr>
                <a:srgbClr val="A9A57C"/>
              </a:buClr>
              <a:buChar char="•"/>
              <a:tabLst>
                <a:tab pos="121663" algn="l"/>
              </a:tabLst>
            </a:pPr>
            <a:r>
              <a:rPr lang="en-US" sz="1210" dirty="0">
                <a:solidFill>
                  <a:srgbClr val="2F2B20"/>
                </a:solidFill>
                <a:latin typeface="Arial"/>
                <a:cs typeface="Arial"/>
              </a:rPr>
              <a:t>Singularity is a comparably safe container solution for HPC</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is same inside/outside container</a:t>
            </a:r>
          </a:p>
          <a:p>
            <a:pPr marL="578863" lvl="1" indent="-115260">
              <a:spcBef>
                <a:spcPts val="328"/>
              </a:spcBef>
              <a:buClr>
                <a:srgbClr val="A9A57C"/>
              </a:buClr>
              <a:buChar char="•"/>
              <a:tabLst>
                <a:tab pos="121663" algn="l"/>
              </a:tabLst>
            </a:pPr>
            <a:r>
              <a:rPr lang="en-US" sz="1210" dirty="0">
                <a:solidFill>
                  <a:srgbClr val="2F2B20"/>
                </a:solidFill>
                <a:latin typeface="Arial"/>
                <a:cs typeface="Arial"/>
              </a:rPr>
              <a:t>User cannot escalate permissions without administrative privilege</a:t>
            </a:r>
          </a:p>
          <a:p>
            <a:pPr marL="578863" lvl="1"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support MPI and GPU resources on HPC (scaling)</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Can use HPC filesystems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Supports the use of Docker containers</a:t>
            </a:r>
          </a:p>
          <a:p>
            <a:pPr marL="121663" indent="-115260">
              <a:spcBef>
                <a:spcPts val="328"/>
              </a:spcBef>
              <a:buClr>
                <a:srgbClr val="A9A57C"/>
              </a:buClr>
              <a:buChar char="•"/>
              <a:tabLst>
                <a:tab pos="121663" algn="l"/>
              </a:tabLst>
            </a:pPr>
            <a:endParaRPr lang="en-US" sz="800" dirty="0">
              <a:solidFill>
                <a:srgbClr val="2F2B20"/>
              </a:solidFill>
              <a:latin typeface="Arial"/>
              <a:cs typeface="Arial"/>
            </a:endParaRPr>
          </a:p>
          <a:p>
            <a:pPr marL="121663" indent="-115260">
              <a:spcBef>
                <a:spcPts val="328"/>
              </a:spcBef>
              <a:buClr>
                <a:srgbClr val="A9A57C"/>
              </a:buClr>
              <a:buChar char="•"/>
              <a:tabLst>
                <a:tab pos="121663" algn="l"/>
              </a:tabLst>
            </a:pPr>
            <a:r>
              <a:rPr lang="en-US" sz="1210" dirty="0">
                <a:solidFill>
                  <a:srgbClr val="2F2B20"/>
                </a:solidFill>
                <a:latin typeface="Arial"/>
                <a:cs typeface="Arial"/>
              </a:rPr>
              <a:t>Container is seen as a file, and can be operated on as a file</a:t>
            </a:r>
          </a:p>
        </p:txBody>
      </p:sp>
      <p:cxnSp>
        <p:nvCxnSpPr>
          <p:cNvPr id="10" name="Straight Connector 9">
            <a:extLst>
              <a:ext uri="{FF2B5EF4-FFF2-40B4-BE49-F238E27FC236}">
                <a16:creationId xmlns:a16="http://schemas.microsoft.com/office/drawing/2014/main" id="{D70BB847-8577-374C-9446-62F3D6F5A06F}"/>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11" name="Date Placeholder 5">
            <a:extLst>
              <a:ext uri="{FF2B5EF4-FFF2-40B4-BE49-F238E27FC236}">
                <a16:creationId xmlns:a16="http://schemas.microsoft.com/office/drawing/2014/main" id="{E3F0B9F8-2F29-5745-AE9C-0136AC2BAC04}"/>
              </a:ext>
            </a:extLst>
          </p:cNvPr>
          <p:cNvSpPr>
            <a:spLocks noGrp="1"/>
          </p:cNvSpPr>
          <p:nvPr>
            <p:ph type="dt" sz="half" idx="6"/>
          </p:nvPr>
        </p:nvSpPr>
        <p:spPr>
          <a:xfrm>
            <a:off x="1619251" y="3235827"/>
            <a:ext cx="1360010" cy="153888"/>
          </a:xfrm>
        </p:spPr>
        <p:txBody>
          <a:bodyPr/>
          <a:lstStyle/>
          <a:p>
            <a:pPr marL="12700">
              <a:lnSpc>
                <a:spcPct val="100000"/>
              </a:lnSpc>
              <a:spcBef>
                <a:spcPts val="190"/>
              </a:spcBef>
            </a:pPr>
            <a:r>
              <a:rPr lang="en-US" sz="1000"/>
              <a:t>12/02/21 Containers</a:t>
            </a:r>
            <a:endParaRPr lang="en-US" sz="1000" spc="-5" dirty="0"/>
          </a:p>
        </p:txBody>
      </p:sp>
      <p:pic>
        <p:nvPicPr>
          <p:cNvPr id="12" name="Shape 87">
            <a:extLst>
              <a:ext uri="{FF2B5EF4-FFF2-40B4-BE49-F238E27FC236}">
                <a16:creationId xmlns:a16="http://schemas.microsoft.com/office/drawing/2014/main" id="{2F12631A-FD55-DA41-ACD4-90A471C7EA54}"/>
              </a:ext>
            </a:extLst>
          </p:cNvPr>
          <p:cNvPicPr preferRelativeResize="0">
            <a:picLocks noChangeAspect="1"/>
          </p:cNvPicPr>
          <p:nvPr/>
        </p:nvPicPr>
        <p:blipFill rotWithShape="1">
          <a:blip r:embed="rId2">
            <a:alphaModFix/>
          </a:blip>
          <a:srcRect/>
          <a:stretch/>
        </p:blipFill>
        <p:spPr>
          <a:xfrm>
            <a:off x="247650" y="3190287"/>
            <a:ext cx="1103630" cy="219600"/>
          </a:xfrm>
          <a:prstGeom prst="rect">
            <a:avLst/>
          </a:prstGeom>
          <a:noFill/>
          <a:ln>
            <a:noFill/>
          </a:ln>
        </p:spPr>
      </p:pic>
      <p:pic>
        <p:nvPicPr>
          <p:cNvPr id="14" name="Picture 13">
            <a:extLst>
              <a:ext uri="{FF2B5EF4-FFF2-40B4-BE49-F238E27FC236}">
                <a16:creationId xmlns:a16="http://schemas.microsoft.com/office/drawing/2014/main" id="{CB5AC4EA-88CA-D441-B9B2-BB14A77FB23C}"/>
              </a:ext>
            </a:extLst>
          </p:cNvPr>
          <p:cNvPicPr>
            <a:picLocks noChangeAspect="1"/>
          </p:cNvPicPr>
          <p:nvPr/>
        </p:nvPicPr>
        <p:blipFill rotWithShape="1">
          <a:blip r:embed="rId3"/>
          <a:srcRect b="45446"/>
          <a:stretch/>
        </p:blipFill>
        <p:spPr>
          <a:xfrm>
            <a:off x="3295650" y="3204616"/>
            <a:ext cx="1143000" cy="217697"/>
          </a:xfrm>
          <a:prstGeom prst="rect">
            <a:avLst/>
          </a:prstGeom>
        </p:spPr>
      </p:pic>
    </p:spTree>
    <p:extLst>
      <p:ext uri="{BB962C8B-B14F-4D97-AF65-F5344CB8AC3E}">
        <p14:creationId xmlns:p14="http://schemas.microsoft.com/office/powerpoint/2010/main" val="125073960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6</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a:xfrm>
            <a:off x="116212" y="523292"/>
            <a:ext cx="4419600" cy="403225"/>
          </a:xfrm>
        </p:spPr>
        <p:txBody>
          <a:bodyPr>
            <a:normAutofit/>
          </a:bodyPr>
          <a:lstStyle/>
          <a:p>
            <a:r>
              <a:rPr lang="en-US" dirty="0">
                <a:latin typeface="Tahoma" charset="0"/>
                <a:ea typeface="ＭＳ Ｐゴシック" charset="0"/>
                <a:cs typeface="ＭＳ Ｐゴシック" charset="0"/>
              </a:rPr>
              <a:t>Singularity Overview</a:t>
            </a:r>
          </a:p>
        </p:txBody>
      </p:sp>
      <p:pic>
        <p:nvPicPr>
          <p:cNvPr id="2" name="Picture 1">
            <a:extLst>
              <a:ext uri="{FF2B5EF4-FFF2-40B4-BE49-F238E27FC236}">
                <a16:creationId xmlns:a16="http://schemas.microsoft.com/office/drawing/2014/main" id="{6CF5AE15-EF41-E64B-B82C-10ED52837FEC}"/>
              </a:ext>
            </a:extLst>
          </p:cNvPr>
          <p:cNvPicPr>
            <a:picLocks noChangeAspect="1"/>
          </p:cNvPicPr>
          <p:nvPr/>
        </p:nvPicPr>
        <p:blipFill>
          <a:blip r:embed="rId2"/>
          <a:stretch>
            <a:fillRect/>
          </a:stretch>
        </p:blipFill>
        <p:spPr>
          <a:xfrm>
            <a:off x="2131059" y="1425575"/>
            <a:ext cx="1695449" cy="1271587"/>
          </a:xfrm>
          <a:prstGeom prst="rect">
            <a:avLst/>
          </a:prstGeom>
        </p:spPr>
      </p:pic>
      <p:sp>
        <p:nvSpPr>
          <p:cNvPr id="3" name="TextBox 2">
            <a:extLst>
              <a:ext uri="{FF2B5EF4-FFF2-40B4-BE49-F238E27FC236}">
                <a16:creationId xmlns:a16="http://schemas.microsoft.com/office/drawing/2014/main" id="{F55D215C-74F0-AD43-88B9-7363B8C9DB97}"/>
              </a:ext>
            </a:extLst>
          </p:cNvPr>
          <p:cNvSpPr txBox="1"/>
          <p:nvPr/>
        </p:nvSpPr>
        <p:spPr>
          <a:xfrm>
            <a:off x="2076450" y="2539234"/>
            <a:ext cx="902811" cy="184666"/>
          </a:xfrm>
          <a:prstGeom prst="rect">
            <a:avLst/>
          </a:prstGeom>
          <a:noFill/>
        </p:spPr>
        <p:txBody>
          <a:bodyPr wrap="none" rtlCol="0">
            <a:spAutoFit/>
          </a:bodyPr>
          <a:lstStyle/>
          <a:p>
            <a:r>
              <a:rPr lang="en-US" sz="600" i="1" dirty="0" err="1">
                <a:solidFill>
                  <a:schemeClr val="bg1">
                    <a:lumMod val="50000"/>
                  </a:schemeClr>
                </a:solidFill>
              </a:rPr>
              <a:t>Seacontainersales.com</a:t>
            </a:r>
            <a:endParaRPr lang="en-US" sz="600" i="1" dirty="0">
              <a:solidFill>
                <a:schemeClr val="bg1">
                  <a:lumMod val="50000"/>
                </a:schemeClr>
              </a:solidFill>
            </a:endParaRPr>
          </a:p>
        </p:txBody>
      </p:sp>
      <p:sp>
        <p:nvSpPr>
          <p:cNvPr id="10" name="Rectangle 9">
            <a:extLst>
              <a:ext uri="{FF2B5EF4-FFF2-40B4-BE49-F238E27FC236}">
                <a16:creationId xmlns:a16="http://schemas.microsoft.com/office/drawing/2014/main" id="{1F667FF5-850A-4E48-9D5B-E2D4D41AA4DE}"/>
              </a:ext>
            </a:extLst>
          </p:cNvPr>
          <p:cNvSpPr/>
          <p:nvPr/>
        </p:nvSpPr>
        <p:spPr>
          <a:xfrm>
            <a:off x="131798" y="1310543"/>
            <a:ext cx="1999261" cy="1208023"/>
          </a:xfrm>
          <a:prstGeom prst="rect">
            <a:avLst/>
          </a:prstGeom>
        </p:spPr>
        <p:txBody>
          <a:bodyPr wrap="square">
            <a:spAutoFit/>
          </a:bodyPr>
          <a:lstStyle/>
          <a:p>
            <a:pPr marL="6403">
              <a:spcBef>
                <a:spcPts val="335"/>
              </a:spcBef>
              <a:buClr>
                <a:srgbClr val="A9A57C"/>
              </a:buClr>
              <a:tabLst>
                <a:tab pos="121663" algn="l"/>
              </a:tabLst>
            </a:pPr>
            <a:r>
              <a:rPr lang="en-US" sz="1000" spc="13" dirty="0">
                <a:solidFill>
                  <a:srgbClr val="2F2B20"/>
                </a:solidFill>
                <a:latin typeface="Arial"/>
                <a:cs typeface="Arial"/>
              </a:rPr>
              <a:t>Singularity Workflow</a:t>
            </a:r>
          </a:p>
          <a:p>
            <a:pPr marL="6403">
              <a:spcBef>
                <a:spcPts val="335"/>
              </a:spcBef>
              <a:buClr>
                <a:srgbClr val="A9A57C"/>
              </a:buClr>
              <a:tabLst>
                <a:tab pos="121663" algn="l"/>
              </a:tabLst>
            </a:pPr>
            <a:endParaRPr lang="en-US" sz="1000" spc="13" dirty="0">
              <a:solidFill>
                <a:srgbClr val="2F2B20"/>
              </a:solidFill>
              <a:latin typeface="Arial"/>
              <a:cs typeface="Arial"/>
            </a:endParaRPr>
          </a:p>
          <a:p>
            <a:pPr marL="6403">
              <a:spcBef>
                <a:spcPts val="335"/>
              </a:spcBef>
              <a:buClr>
                <a:srgbClr val="A9A57C"/>
              </a:buClr>
              <a:tabLst>
                <a:tab pos="121663" algn="l"/>
              </a:tabLst>
            </a:pPr>
            <a:r>
              <a:rPr lang="en-US" sz="1000" spc="13" dirty="0">
                <a:solidFill>
                  <a:srgbClr val="2F2B20"/>
                </a:solidFill>
                <a:latin typeface="Arial"/>
                <a:cs typeface="Arial"/>
              </a:rPr>
              <a:t>Key Commands</a:t>
            </a:r>
          </a:p>
          <a:p>
            <a:pPr marL="6403">
              <a:spcBef>
                <a:spcPts val="335"/>
              </a:spcBef>
              <a:buClr>
                <a:srgbClr val="A9A57C"/>
              </a:buClr>
              <a:tabLst>
                <a:tab pos="121663" algn="l"/>
              </a:tabLst>
            </a:pPr>
            <a:endParaRPr lang="en-US" sz="1000" dirty="0">
              <a:latin typeface="Arial"/>
              <a:cs typeface="Arial"/>
            </a:endParaRPr>
          </a:p>
          <a:p>
            <a:pPr marL="6403">
              <a:spcBef>
                <a:spcPts val="335"/>
              </a:spcBef>
              <a:buClr>
                <a:srgbClr val="A9A57C"/>
              </a:buClr>
              <a:tabLst>
                <a:tab pos="121663" algn="l"/>
              </a:tabLst>
            </a:pPr>
            <a:r>
              <a:rPr lang="en-US" sz="1000" spc="-5" dirty="0">
                <a:solidFill>
                  <a:srgbClr val="2F2B20"/>
                </a:solidFill>
                <a:latin typeface="Arial"/>
                <a:cs typeface="Arial"/>
              </a:rPr>
              <a:t>Running Containers</a:t>
            </a:r>
          </a:p>
          <a:p>
            <a:pPr marL="6403">
              <a:spcBef>
                <a:spcPts val="335"/>
              </a:spcBef>
              <a:buClr>
                <a:srgbClr val="A9A57C"/>
              </a:buClr>
              <a:tabLst>
                <a:tab pos="121663" algn="l"/>
              </a:tabLst>
            </a:pPr>
            <a:endParaRPr lang="en-US" sz="1000" spc="-5" dirty="0">
              <a:latin typeface="Arial"/>
              <a:cs typeface="Arial"/>
            </a:endParaRPr>
          </a:p>
        </p:txBody>
      </p:sp>
      <p:sp>
        <p:nvSpPr>
          <p:cNvPr id="8" name="Date Placeholder 5">
            <a:extLst>
              <a:ext uri="{FF2B5EF4-FFF2-40B4-BE49-F238E27FC236}">
                <a16:creationId xmlns:a16="http://schemas.microsoft.com/office/drawing/2014/main" id="{A2DA2A00-2B87-4C4D-A9CA-DBEB4498B472}"/>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47B1D2D2-463B-5744-8A3D-D854EDF41E6E}"/>
              </a:ext>
            </a:extLst>
          </p:cNvPr>
          <p:cNvPicPr>
            <a:picLocks noChangeAspect="1"/>
          </p:cNvPicPr>
          <p:nvPr/>
        </p:nvPicPr>
        <p:blipFill rotWithShape="1">
          <a:blip r:embed="rId3"/>
          <a:srcRect b="16901"/>
          <a:stretch/>
        </p:blipFill>
        <p:spPr>
          <a:xfrm>
            <a:off x="3793539" y="3200081"/>
            <a:ext cx="762000" cy="225380"/>
          </a:xfrm>
          <a:prstGeom prst="rect">
            <a:avLst/>
          </a:prstGeom>
        </p:spPr>
      </p:pic>
      <p:pic>
        <p:nvPicPr>
          <p:cNvPr id="11" name="Shape 87">
            <a:extLst>
              <a:ext uri="{FF2B5EF4-FFF2-40B4-BE49-F238E27FC236}">
                <a16:creationId xmlns:a16="http://schemas.microsoft.com/office/drawing/2014/main" id="{EEB4B02B-A17E-0844-A2C8-822C57AE8712}"/>
              </a:ext>
            </a:extLst>
          </p:cNvPr>
          <p:cNvPicPr preferRelativeResize="0">
            <a:picLocks noChangeAspect="1"/>
          </p:cNvPicPr>
          <p:nvPr/>
        </p:nvPicPr>
        <p:blipFill rotWithShape="1">
          <a:blip r:embed="rId4">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66982003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7</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247649" y="171289"/>
            <a:ext cx="4173625" cy="377026"/>
          </a:xfrm>
        </p:spPr>
        <p:txBody>
          <a:bodyPr/>
          <a:lstStyle/>
          <a:p>
            <a:r>
              <a:rPr lang="en-US" dirty="0"/>
              <a:t>The Singularity Workflow</a:t>
            </a:r>
          </a:p>
        </p:txBody>
      </p:sp>
      <p:sp>
        <p:nvSpPr>
          <p:cNvPr id="8" name="Date Placeholder 5">
            <a:extLst>
              <a:ext uri="{FF2B5EF4-FFF2-40B4-BE49-F238E27FC236}">
                <a16:creationId xmlns:a16="http://schemas.microsoft.com/office/drawing/2014/main" id="{A684022D-5D59-1C43-80FB-2D2793F83854}"/>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7EAE7D36-4BDA-194B-B952-FEAD6957D1D3}"/>
              </a:ext>
            </a:extLst>
          </p:cNvPr>
          <p:cNvPicPr>
            <a:picLocks noChangeAspect="1"/>
          </p:cNvPicPr>
          <p:nvPr/>
        </p:nvPicPr>
        <p:blipFill rotWithShape="1">
          <a:blip r:embed="rId2"/>
          <a:srcRect b="16901"/>
          <a:stretch/>
        </p:blipFill>
        <p:spPr>
          <a:xfrm>
            <a:off x="3793539" y="3200081"/>
            <a:ext cx="762000" cy="225380"/>
          </a:xfrm>
          <a:prstGeom prst="rect">
            <a:avLst/>
          </a:prstGeom>
        </p:spPr>
      </p:pic>
      <p:sp>
        <p:nvSpPr>
          <p:cNvPr id="4" name="TextBox 3">
            <a:extLst>
              <a:ext uri="{FF2B5EF4-FFF2-40B4-BE49-F238E27FC236}">
                <a16:creationId xmlns:a16="http://schemas.microsoft.com/office/drawing/2014/main" id="{6CF8645A-F0A9-0D4E-B1CC-2F0EB93FE6AE}"/>
              </a:ext>
            </a:extLst>
          </p:cNvPr>
          <p:cNvSpPr txBox="1"/>
          <p:nvPr/>
        </p:nvSpPr>
        <p:spPr>
          <a:xfrm>
            <a:off x="2394675" y="2684901"/>
            <a:ext cx="1061368" cy="215444"/>
          </a:xfrm>
          <a:prstGeom prst="rect">
            <a:avLst/>
          </a:prstGeom>
          <a:noFill/>
        </p:spPr>
        <p:txBody>
          <a:bodyPr wrap="square" rtlCol="0">
            <a:spAutoFit/>
          </a:bodyPr>
          <a:lstStyle/>
          <a:p>
            <a:r>
              <a:rPr lang="en-US" sz="800" dirty="0">
                <a:solidFill>
                  <a:srgbClr val="FF0000"/>
                </a:solidFill>
              </a:rPr>
              <a:t>We’ll cover this first</a:t>
            </a:r>
          </a:p>
        </p:txBody>
      </p:sp>
      <p:sp>
        <p:nvSpPr>
          <p:cNvPr id="10" name="TextBox 9">
            <a:extLst>
              <a:ext uri="{FF2B5EF4-FFF2-40B4-BE49-F238E27FC236}">
                <a16:creationId xmlns:a16="http://schemas.microsoft.com/office/drawing/2014/main" id="{01622600-32BB-9544-ADD6-50834BF68161}"/>
              </a:ext>
            </a:extLst>
          </p:cNvPr>
          <p:cNvSpPr txBox="1"/>
          <p:nvPr/>
        </p:nvSpPr>
        <p:spPr>
          <a:xfrm>
            <a:off x="1000719" y="2519834"/>
            <a:ext cx="1235418" cy="215444"/>
          </a:xfrm>
          <a:prstGeom prst="rect">
            <a:avLst/>
          </a:prstGeom>
          <a:noFill/>
        </p:spPr>
        <p:txBody>
          <a:bodyPr wrap="square" rtlCol="0">
            <a:spAutoFit/>
          </a:bodyPr>
          <a:lstStyle/>
          <a:p>
            <a:r>
              <a:rPr lang="en-US" sz="800" dirty="0">
                <a:solidFill>
                  <a:srgbClr val="FF0000"/>
                </a:solidFill>
              </a:rPr>
              <a:t>We’ll cover this last</a:t>
            </a:r>
          </a:p>
        </p:txBody>
      </p:sp>
      <p:sp>
        <p:nvSpPr>
          <p:cNvPr id="6" name="TextBox 5">
            <a:extLst>
              <a:ext uri="{FF2B5EF4-FFF2-40B4-BE49-F238E27FC236}">
                <a16:creationId xmlns:a16="http://schemas.microsoft.com/office/drawing/2014/main" id="{32034BE9-4023-4C43-A5A1-725D6938D82D}"/>
              </a:ext>
            </a:extLst>
          </p:cNvPr>
          <p:cNvSpPr txBox="1"/>
          <p:nvPr/>
        </p:nvSpPr>
        <p:spPr>
          <a:xfrm>
            <a:off x="144568" y="791509"/>
            <a:ext cx="1564577"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Need Container?</a:t>
            </a:r>
          </a:p>
        </p:txBody>
      </p:sp>
      <p:sp>
        <p:nvSpPr>
          <p:cNvPr id="14" name="TextBox 13">
            <a:extLst>
              <a:ext uri="{FF2B5EF4-FFF2-40B4-BE49-F238E27FC236}">
                <a16:creationId xmlns:a16="http://schemas.microsoft.com/office/drawing/2014/main" id="{C5FABD35-40F0-6146-976B-BC8CA4439B74}"/>
              </a:ext>
            </a:extLst>
          </p:cNvPr>
          <p:cNvSpPr txBox="1"/>
          <p:nvPr/>
        </p:nvSpPr>
        <p:spPr>
          <a:xfrm>
            <a:off x="2061722" y="791509"/>
            <a:ext cx="2482990" cy="276999"/>
          </a:xfrm>
          <a:prstGeom prst="rect">
            <a:avLst/>
          </a:prstGeom>
          <a:solidFill>
            <a:schemeClr val="accent4">
              <a:lumMod val="60000"/>
              <a:lumOff val="40000"/>
            </a:schemeClr>
          </a:solidFill>
          <a:ln>
            <a:solidFill>
              <a:schemeClr val="tx1"/>
            </a:solidFill>
          </a:ln>
        </p:spPr>
        <p:txBody>
          <a:bodyPr wrap="square" rtlCol="0">
            <a:spAutoFit/>
          </a:bodyPr>
          <a:lstStyle/>
          <a:p>
            <a:r>
              <a:rPr lang="en-US" sz="1200" dirty="0"/>
              <a:t>Build software </a:t>
            </a:r>
            <a:r>
              <a:rPr lang="en-US" sz="1200" i="1" dirty="0"/>
              <a:t>in situ </a:t>
            </a:r>
            <a:r>
              <a:rPr lang="en-US" sz="1200" dirty="0"/>
              <a:t>on host system</a:t>
            </a:r>
          </a:p>
        </p:txBody>
      </p:sp>
      <p:cxnSp>
        <p:nvCxnSpPr>
          <p:cNvPr id="15" name="Straight Arrow Connector 14">
            <a:extLst>
              <a:ext uri="{FF2B5EF4-FFF2-40B4-BE49-F238E27FC236}">
                <a16:creationId xmlns:a16="http://schemas.microsoft.com/office/drawing/2014/main" id="{4E99CA91-F71D-4F46-84E5-4AF683656AE1}"/>
              </a:ext>
            </a:extLst>
          </p:cNvPr>
          <p:cNvCxnSpPr>
            <a:cxnSpLocks/>
          </p:cNvCxnSpPr>
          <p:nvPr/>
        </p:nvCxnSpPr>
        <p:spPr>
          <a:xfrm>
            <a:off x="1709145" y="969239"/>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6FED93-6270-DE40-A148-6570ADA3267E}"/>
              </a:ext>
            </a:extLst>
          </p:cNvPr>
          <p:cNvSpPr txBox="1"/>
          <p:nvPr/>
        </p:nvSpPr>
        <p:spPr>
          <a:xfrm>
            <a:off x="918723" y="1068668"/>
            <a:ext cx="356188" cy="246221"/>
          </a:xfrm>
          <a:prstGeom prst="rect">
            <a:avLst/>
          </a:prstGeom>
          <a:noFill/>
        </p:spPr>
        <p:txBody>
          <a:bodyPr wrap="none" rtlCol="0">
            <a:spAutoFit/>
          </a:bodyPr>
          <a:lstStyle/>
          <a:p>
            <a:r>
              <a:rPr lang="en-US" sz="1000" dirty="0"/>
              <a:t>yes</a:t>
            </a:r>
          </a:p>
        </p:txBody>
      </p:sp>
      <p:sp>
        <p:nvSpPr>
          <p:cNvPr id="18" name="TextBox 17">
            <a:extLst>
              <a:ext uri="{FF2B5EF4-FFF2-40B4-BE49-F238E27FC236}">
                <a16:creationId xmlns:a16="http://schemas.microsoft.com/office/drawing/2014/main" id="{04F9AA84-750F-7E45-8F3E-50433C49DCBC}"/>
              </a:ext>
            </a:extLst>
          </p:cNvPr>
          <p:cNvSpPr txBox="1"/>
          <p:nvPr/>
        </p:nvSpPr>
        <p:spPr>
          <a:xfrm>
            <a:off x="1708605" y="764697"/>
            <a:ext cx="319318" cy="246221"/>
          </a:xfrm>
          <a:prstGeom prst="rect">
            <a:avLst/>
          </a:prstGeom>
          <a:noFill/>
        </p:spPr>
        <p:txBody>
          <a:bodyPr wrap="square" rtlCol="0">
            <a:spAutoFit/>
          </a:bodyPr>
          <a:lstStyle/>
          <a:p>
            <a:r>
              <a:rPr lang="en-US" sz="1000" dirty="0"/>
              <a:t>no</a:t>
            </a:r>
          </a:p>
        </p:txBody>
      </p:sp>
      <p:cxnSp>
        <p:nvCxnSpPr>
          <p:cNvPr id="21" name="Straight Arrow Connector 20">
            <a:extLst>
              <a:ext uri="{FF2B5EF4-FFF2-40B4-BE49-F238E27FC236}">
                <a16:creationId xmlns:a16="http://schemas.microsoft.com/office/drawing/2014/main" id="{267DFD7F-0788-674D-80DA-D35B74CFC2A8}"/>
              </a:ext>
            </a:extLst>
          </p:cNvPr>
          <p:cNvCxnSpPr>
            <a:cxnSpLocks/>
          </p:cNvCxnSpPr>
          <p:nvPr/>
        </p:nvCxnSpPr>
        <p:spPr>
          <a:xfrm>
            <a:off x="974421" y="1068668"/>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13F506-BCD1-8F47-991E-539492B55436}"/>
              </a:ext>
            </a:extLst>
          </p:cNvPr>
          <p:cNvSpPr txBox="1"/>
          <p:nvPr/>
        </p:nvSpPr>
        <p:spPr>
          <a:xfrm>
            <a:off x="144568" y="1341774"/>
            <a:ext cx="1578455" cy="276999"/>
          </a:xfrm>
          <a:prstGeom prst="rect">
            <a:avLst/>
          </a:prstGeom>
          <a:solidFill>
            <a:schemeClr val="accent2">
              <a:lumMod val="60000"/>
              <a:lumOff val="40000"/>
            </a:schemeClr>
          </a:solidFill>
          <a:ln>
            <a:solidFill>
              <a:schemeClr val="tx1"/>
            </a:solidFill>
          </a:ln>
        </p:spPr>
        <p:txBody>
          <a:bodyPr wrap="square" rtlCol="0">
            <a:spAutoFit/>
          </a:bodyPr>
          <a:lstStyle/>
          <a:p>
            <a:r>
              <a:rPr lang="en-US" sz="1200" dirty="0"/>
              <a:t>Does Container Exist?</a:t>
            </a:r>
          </a:p>
        </p:txBody>
      </p:sp>
      <p:cxnSp>
        <p:nvCxnSpPr>
          <p:cNvPr id="26" name="Straight Arrow Connector 25">
            <a:extLst>
              <a:ext uri="{FF2B5EF4-FFF2-40B4-BE49-F238E27FC236}">
                <a16:creationId xmlns:a16="http://schemas.microsoft.com/office/drawing/2014/main" id="{D7FD27CD-AAD7-0E4E-82A9-2B77C28A755C}"/>
              </a:ext>
            </a:extLst>
          </p:cNvPr>
          <p:cNvCxnSpPr>
            <a:cxnSpLocks/>
          </p:cNvCxnSpPr>
          <p:nvPr/>
        </p:nvCxnSpPr>
        <p:spPr>
          <a:xfrm>
            <a:off x="974420" y="1623936"/>
            <a:ext cx="0" cy="28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96C398-3A21-9E46-9D08-9CF4F853C134}"/>
              </a:ext>
            </a:extLst>
          </p:cNvPr>
          <p:cNvCxnSpPr>
            <a:cxnSpLocks/>
          </p:cNvCxnSpPr>
          <p:nvPr/>
        </p:nvCxnSpPr>
        <p:spPr>
          <a:xfrm>
            <a:off x="1723374" y="1493782"/>
            <a:ext cx="352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5921C2-D681-E54F-B002-6123262BDB35}"/>
              </a:ext>
            </a:extLst>
          </p:cNvPr>
          <p:cNvSpPr txBox="1"/>
          <p:nvPr/>
        </p:nvSpPr>
        <p:spPr>
          <a:xfrm>
            <a:off x="1704572" y="1291159"/>
            <a:ext cx="385551" cy="246221"/>
          </a:xfrm>
          <a:prstGeom prst="rect">
            <a:avLst/>
          </a:prstGeom>
          <a:noFill/>
        </p:spPr>
        <p:txBody>
          <a:bodyPr wrap="square" rtlCol="0">
            <a:spAutoFit/>
          </a:bodyPr>
          <a:lstStyle/>
          <a:p>
            <a:r>
              <a:rPr lang="en-US" sz="1000" dirty="0"/>
              <a:t>yes</a:t>
            </a:r>
          </a:p>
        </p:txBody>
      </p:sp>
      <p:sp>
        <p:nvSpPr>
          <p:cNvPr id="29" name="TextBox 28">
            <a:extLst>
              <a:ext uri="{FF2B5EF4-FFF2-40B4-BE49-F238E27FC236}">
                <a16:creationId xmlns:a16="http://schemas.microsoft.com/office/drawing/2014/main" id="{C41B59C8-81F2-EA40-961B-E5F584074EC9}"/>
              </a:ext>
            </a:extLst>
          </p:cNvPr>
          <p:cNvSpPr txBox="1"/>
          <p:nvPr/>
        </p:nvSpPr>
        <p:spPr>
          <a:xfrm>
            <a:off x="2070293" y="1343560"/>
            <a:ext cx="1578454" cy="276999"/>
          </a:xfrm>
          <a:prstGeom prst="rect">
            <a:avLst/>
          </a:prstGeom>
          <a:solidFill>
            <a:srgbClr val="92D050"/>
          </a:solidFill>
          <a:ln>
            <a:solidFill>
              <a:schemeClr val="tx1"/>
            </a:solidFill>
          </a:ln>
        </p:spPr>
        <p:txBody>
          <a:bodyPr wrap="square" rtlCol="0">
            <a:spAutoFit/>
          </a:bodyPr>
          <a:lstStyle/>
          <a:p>
            <a:r>
              <a:rPr lang="en-US" sz="1200" dirty="0"/>
              <a:t>Run container</a:t>
            </a:r>
          </a:p>
        </p:txBody>
      </p:sp>
      <p:sp>
        <p:nvSpPr>
          <p:cNvPr id="30" name="TextBox 29">
            <a:extLst>
              <a:ext uri="{FF2B5EF4-FFF2-40B4-BE49-F238E27FC236}">
                <a16:creationId xmlns:a16="http://schemas.microsoft.com/office/drawing/2014/main" id="{3A8D4C61-D97D-AB47-B3A1-044F8F01CFD2}"/>
              </a:ext>
            </a:extLst>
          </p:cNvPr>
          <p:cNvSpPr txBox="1"/>
          <p:nvPr/>
        </p:nvSpPr>
        <p:spPr>
          <a:xfrm>
            <a:off x="953264" y="1609183"/>
            <a:ext cx="319318" cy="246221"/>
          </a:xfrm>
          <a:prstGeom prst="rect">
            <a:avLst/>
          </a:prstGeom>
          <a:noFill/>
        </p:spPr>
        <p:txBody>
          <a:bodyPr wrap="square" rtlCol="0">
            <a:spAutoFit/>
          </a:bodyPr>
          <a:lstStyle/>
          <a:p>
            <a:r>
              <a:rPr lang="en-US" sz="1000" dirty="0"/>
              <a:t>no</a:t>
            </a:r>
          </a:p>
        </p:txBody>
      </p:sp>
      <p:sp>
        <p:nvSpPr>
          <p:cNvPr id="34" name="TextBox 33">
            <a:extLst>
              <a:ext uri="{FF2B5EF4-FFF2-40B4-BE49-F238E27FC236}">
                <a16:creationId xmlns:a16="http://schemas.microsoft.com/office/drawing/2014/main" id="{8FC74420-9DDA-AE41-BBBA-1AC9646F4B06}"/>
              </a:ext>
            </a:extLst>
          </p:cNvPr>
          <p:cNvSpPr txBox="1"/>
          <p:nvPr/>
        </p:nvSpPr>
        <p:spPr>
          <a:xfrm>
            <a:off x="141364" y="1922600"/>
            <a:ext cx="1578455" cy="276999"/>
          </a:xfrm>
          <a:prstGeom prst="rect">
            <a:avLst/>
          </a:prstGeom>
          <a:solidFill>
            <a:schemeClr val="tx2">
              <a:lumMod val="60000"/>
              <a:lumOff val="40000"/>
            </a:schemeClr>
          </a:solidFill>
          <a:ln>
            <a:solidFill>
              <a:schemeClr val="tx1"/>
            </a:solidFill>
          </a:ln>
        </p:spPr>
        <p:txBody>
          <a:bodyPr wrap="square" rtlCol="0">
            <a:spAutoFit/>
          </a:bodyPr>
          <a:lstStyle/>
          <a:p>
            <a:r>
              <a:rPr lang="en-US" sz="1200" dirty="0"/>
              <a:t>Build Container</a:t>
            </a:r>
          </a:p>
        </p:txBody>
      </p:sp>
      <p:cxnSp>
        <p:nvCxnSpPr>
          <p:cNvPr id="38" name="Straight Arrow Connector 37">
            <a:extLst>
              <a:ext uri="{FF2B5EF4-FFF2-40B4-BE49-F238E27FC236}">
                <a16:creationId xmlns:a16="http://schemas.microsoft.com/office/drawing/2014/main" id="{A422ABB5-1087-874F-A47E-007F62BD6945}"/>
              </a:ext>
            </a:extLst>
          </p:cNvPr>
          <p:cNvCxnSpPr>
            <a:cxnSpLocks/>
          </p:cNvCxnSpPr>
          <p:nvPr/>
        </p:nvCxnSpPr>
        <p:spPr>
          <a:xfrm flipV="1">
            <a:off x="2762250" y="1618775"/>
            <a:ext cx="0" cy="442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33424-C148-B84F-A167-4687FF00D6DF}"/>
              </a:ext>
            </a:extLst>
          </p:cNvPr>
          <p:cNvCxnSpPr>
            <a:cxnSpLocks/>
            <a:stCxn id="4" idx="0"/>
          </p:cNvCxnSpPr>
          <p:nvPr/>
        </p:nvCxnSpPr>
        <p:spPr>
          <a:xfrm flipV="1">
            <a:off x="2925359" y="1660483"/>
            <a:ext cx="217893" cy="10244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8C4-9B56-6C4C-9EE1-3F6EEA0317A6}"/>
              </a:ext>
            </a:extLst>
          </p:cNvPr>
          <p:cNvCxnSpPr>
            <a:cxnSpLocks/>
          </p:cNvCxnSpPr>
          <p:nvPr/>
        </p:nvCxnSpPr>
        <p:spPr>
          <a:xfrm flipH="1" flipV="1">
            <a:off x="1042200" y="2234401"/>
            <a:ext cx="424650" cy="337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Shape 87">
            <a:extLst>
              <a:ext uri="{FF2B5EF4-FFF2-40B4-BE49-F238E27FC236}">
                <a16:creationId xmlns:a16="http://schemas.microsoft.com/office/drawing/2014/main" id="{D3D628DD-9F53-EA42-8A7B-B48DD71CDF8A}"/>
              </a:ext>
            </a:extLst>
          </p:cNvPr>
          <p:cNvPicPr preferRelativeResize="0">
            <a:picLocks noChangeAspect="1"/>
          </p:cNvPicPr>
          <p:nvPr/>
        </p:nvPicPr>
        <p:blipFill rotWithShape="1">
          <a:blip r:embed="rId3">
            <a:alphaModFix/>
          </a:blip>
          <a:srcRect/>
          <a:stretch/>
        </p:blipFill>
        <p:spPr>
          <a:xfrm>
            <a:off x="247650" y="3190287"/>
            <a:ext cx="1103630" cy="219600"/>
          </a:xfrm>
          <a:prstGeom prst="rect">
            <a:avLst/>
          </a:prstGeom>
          <a:noFill/>
          <a:ln>
            <a:noFill/>
          </a:ln>
        </p:spPr>
      </p:pic>
      <p:cxnSp>
        <p:nvCxnSpPr>
          <p:cNvPr id="11" name="Straight Connector 10">
            <a:extLst>
              <a:ext uri="{FF2B5EF4-FFF2-40B4-BE49-F238E27FC236}">
                <a16:creationId xmlns:a16="http://schemas.microsoft.com/office/drawing/2014/main" id="{D204A2B0-3AEC-E14F-82E1-3BBD4DA42FF5}"/>
              </a:ext>
            </a:extLst>
          </p:cNvPr>
          <p:cNvCxnSpPr>
            <a:stCxn id="34" idx="3"/>
          </p:cNvCxnSpPr>
          <p:nvPr/>
        </p:nvCxnSpPr>
        <p:spPr>
          <a:xfrm flipV="1">
            <a:off x="1719819" y="2061099"/>
            <a:ext cx="104243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088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8</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Where do I find existing containers?</a:t>
            </a:r>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1538883"/>
          </a:xfrm>
          <a:prstGeom prst="rect">
            <a:avLst/>
          </a:prstGeom>
        </p:spPr>
        <p:txBody>
          <a:bodyPr wrap="square">
            <a:spAutoFit/>
          </a:bodyPr>
          <a:lstStyle/>
          <a:p>
            <a:r>
              <a:rPr lang="en-US" sz="1200" dirty="0"/>
              <a:t>Docker Hub</a:t>
            </a:r>
            <a:r>
              <a:rPr lang="en-US" sz="1200" dirty="0">
                <a:sym typeface="Wingdings" pitchFamily="2" charset="2"/>
              </a:rPr>
              <a:t>: </a:t>
            </a:r>
            <a:r>
              <a:rPr lang="en-US" sz="1200" dirty="0">
                <a:sym typeface="Wingdings" pitchFamily="2" charset="2"/>
                <a:hlinkClick r:id="rId2"/>
              </a:rPr>
              <a:t>https://hub.docker.com</a:t>
            </a:r>
            <a:endParaRPr lang="en-US" sz="1200" dirty="0">
              <a:sym typeface="Wingdings" pitchFamily="2" charset="2"/>
            </a:endParaRPr>
          </a:p>
          <a:p>
            <a:endParaRPr lang="en-US" sz="1200" dirty="0"/>
          </a:p>
          <a:p>
            <a:r>
              <a:rPr lang="en-US" sz="1200" dirty="0" err="1"/>
              <a:t>Sylabs</a:t>
            </a:r>
            <a:r>
              <a:rPr lang="en-US" sz="1200" dirty="0"/>
              <a:t> Library: </a:t>
            </a:r>
            <a:r>
              <a:rPr lang="en-US" sz="1200" dirty="0">
                <a:hlinkClick r:id="rId3"/>
              </a:rPr>
              <a:t>https://cloud.sylabs.io/library</a:t>
            </a:r>
            <a:endParaRPr lang="en-US" sz="1200" dirty="0"/>
          </a:p>
          <a:p>
            <a:endParaRPr lang="en-US" sz="1200" dirty="0"/>
          </a:p>
          <a:p>
            <a:endParaRPr lang="en-US" sz="1200" dirty="0"/>
          </a:p>
          <a:p>
            <a:r>
              <a:rPr lang="en-US" sz="1200" dirty="0"/>
              <a:t>Tutorial on finding a running an existing Docker container: </a:t>
            </a:r>
            <a:r>
              <a:rPr lang="en-US" sz="1100" i="1" dirty="0">
                <a:hlinkClick r:id="rId4"/>
              </a:rPr>
              <a:t>https://www.chpc.utah.edu/documentation/software/singularity.php#exd</a:t>
            </a:r>
            <a:endParaRPr lang="en-US" sz="1100" i="1" dirty="0"/>
          </a:p>
          <a:p>
            <a:endParaRPr lang="en-US" sz="1100" i="1" dirty="0"/>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5"/>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3470C9D5-9F59-3D49-8A32-9D577E3333E9}"/>
              </a:ext>
            </a:extLst>
          </p:cNvPr>
          <p:cNvPicPr preferRelativeResize="0">
            <a:picLocks noChangeAspect="1"/>
          </p:cNvPicPr>
          <p:nvPr/>
        </p:nvPicPr>
        <p:blipFill rotWithShape="1">
          <a:blip r:embed="rId6">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89903710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7C5EF52-FF0F-2B47-87C2-4D0E2D727DCC}"/>
              </a:ext>
            </a:extLst>
          </p:cNvPr>
          <p:cNvSpPr>
            <a:spLocks noGrp="1"/>
          </p:cNvSpPr>
          <p:nvPr>
            <p:ph type="sldNum" sz="quarter" idx="7"/>
          </p:nvPr>
        </p:nvSpPr>
        <p:spPr/>
        <p:txBody>
          <a:bodyPr/>
          <a:lstStyle/>
          <a:p>
            <a:pPr marL="25400">
              <a:lnSpc>
                <a:spcPct val="100000"/>
              </a:lnSpc>
              <a:spcBef>
                <a:spcPts val="190"/>
              </a:spcBef>
            </a:pPr>
            <a:fld id="{81D60167-4931-47E6-BA6A-407CBD079E47}" type="slidenum">
              <a:rPr lang="en-US" spc="-20" smtClean="0"/>
              <a:t>9</a:t>
            </a:fld>
            <a:endParaRPr lang="en-US" spc="-20" dirty="0"/>
          </a:p>
        </p:txBody>
      </p:sp>
      <p:cxnSp>
        <p:nvCxnSpPr>
          <p:cNvPr id="16" name="Straight Connector 15">
            <a:extLst>
              <a:ext uri="{FF2B5EF4-FFF2-40B4-BE49-F238E27FC236}">
                <a16:creationId xmlns:a16="http://schemas.microsoft.com/office/drawing/2014/main" id="{60EE5CD0-077A-EA4D-B825-AF6FFA73CFEC}"/>
              </a:ext>
            </a:extLst>
          </p:cNvPr>
          <p:cNvCxnSpPr>
            <a:cxnSpLocks/>
          </p:cNvCxnSpPr>
          <p:nvPr/>
        </p:nvCxnSpPr>
        <p:spPr>
          <a:xfrm>
            <a:off x="171450" y="3173268"/>
            <a:ext cx="426720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93698" y="171288"/>
            <a:ext cx="4516402" cy="338554"/>
          </a:xfrm>
        </p:spPr>
        <p:txBody>
          <a:bodyPr/>
          <a:lstStyle/>
          <a:p>
            <a:r>
              <a:rPr lang="en-US" sz="2200" dirty="0"/>
              <a:t>Key Singularity Commands</a:t>
            </a:r>
          </a:p>
        </p:txBody>
      </p:sp>
      <p:sp>
        <p:nvSpPr>
          <p:cNvPr id="3" name="TextBox 2">
            <a:extLst>
              <a:ext uri="{FF2B5EF4-FFF2-40B4-BE49-F238E27FC236}">
                <a16:creationId xmlns:a16="http://schemas.microsoft.com/office/drawing/2014/main" id="{004F10A6-6DE2-8C4D-9F77-F7F346A552C6}"/>
              </a:ext>
            </a:extLst>
          </p:cNvPr>
          <p:cNvSpPr txBox="1"/>
          <p:nvPr/>
        </p:nvSpPr>
        <p:spPr>
          <a:xfrm>
            <a:off x="59062" y="2961482"/>
            <a:ext cx="2779388" cy="307777"/>
          </a:xfrm>
          <a:prstGeom prst="rect">
            <a:avLst/>
          </a:prstGeom>
          <a:noFill/>
        </p:spPr>
        <p:txBody>
          <a:bodyPr wrap="square" rtlCol="0">
            <a:spAutoFit/>
          </a:bodyPr>
          <a:lstStyle/>
          <a:p>
            <a:r>
              <a:rPr lang="en-US" sz="800" i="1" spc="-25" dirty="0">
                <a:solidFill>
                  <a:srgbClr val="999999"/>
                </a:solidFill>
                <a:latin typeface="Tahoma"/>
                <a:cs typeface="Tahoma"/>
                <a:hlinkClick r:id="rId2"/>
              </a:rPr>
              <a:t>More: https://www.sylabs.io/guides/3.2/user-guide/cli.html</a:t>
            </a:r>
            <a:endParaRPr lang="en-US" sz="800" i="1" spc="-25" dirty="0">
              <a:solidFill>
                <a:srgbClr val="999999"/>
              </a:solidFill>
              <a:latin typeface="Tahoma"/>
              <a:cs typeface="Tahoma"/>
            </a:endParaRPr>
          </a:p>
          <a:p>
            <a:endParaRPr lang="en-US" sz="600" i="1" dirty="0"/>
          </a:p>
        </p:txBody>
      </p:sp>
      <p:sp>
        <p:nvSpPr>
          <p:cNvPr id="11" name="Rectangle 10">
            <a:extLst>
              <a:ext uri="{FF2B5EF4-FFF2-40B4-BE49-F238E27FC236}">
                <a16:creationId xmlns:a16="http://schemas.microsoft.com/office/drawing/2014/main" id="{2834298F-0236-8648-B203-29F314A85968}"/>
              </a:ext>
            </a:extLst>
          </p:cNvPr>
          <p:cNvSpPr/>
          <p:nvPr/>
        </p:nvSpPr>
        <p:spPr>
          <a:xfrm>
            <a:off x="59062" y="690467"/>
            <a:ext cx="4455788" cy="2123658"/>
          </a:xfrm>
          <a:prstGeom prst="rect">
            <a:avLst/>
          </a:prstGeom>
        </p:spPr>
        <p:txBody>
          <a:bodyPr wrap="square">
            <a:spAutoFit/>
          </a:bodyPr>
          <a:lstStyle/>
          <a:p>
            <a:r>
              <a:rPr lang="en-US" sz="1200" dirty="0">
                <a:hlinkClick r:id="rId3"/>
              </a:rPr>
              <a:t>build</a:t>
            </a:r>
            <a:r>
              <a:rPr lang="en-US" sz="1200" dirty="0"/>
              <a:t>: Build a container on your user endpoint or build environment</a:t>
            </a:r>
          </a:p>
          <a:p>
            <a:endParaRPr lang="en-US" sz="1200" dirty="0"/>
          </a:p>
          <a:p>
            <a:r>
              <a:rPr lang="en-US" sz="1200" dirty="0">
                <a:hlinkClick r:id="rId4"/>
              </a:rPr>
              <a:t>exec</a:t>
            </a:r>
            <a:r>
              <a:rPr lang="en-US" sz="1200" dirty="0"/>
              <a:t>: Execute a command to your container</a:t>
            </a:r>
          </a:p>
          <a:p>
            <a:endParaRPr lang="en-US" sz="1200" dirty="0"/>
          </a:p>
          <a:p>
            <a:r>
              <a:rPr lang="en-US" sz="1200" dirty="0">
                <a:hlinkClick r:id="rId5"/>
              </a:rPr>
              <a:t>inspect</a:t>
            </a:r>
            <a:r>
              <a:rPr lang="en-US" sz="1200" dirty="0"/>
              <a:t>: See labels, run and test scripts, and environment variables</a:t>
            </a:r>
          </a:p>
          <a:p>
            <a:endParaRPr lang="en-US" sz="1200" dirty="0"/>
          </a:p>
          <a:p>
            <a:r>
              <a:rPr lang="en-US" sz="1200" dirty="0">
                <a:hlinkClick r:id="rId6"/>
              </a:rPr>
              <a:t>pull</a:t>
            </a:r>
            <a:r>
              <a:rPr lang="en-US" sz="1200" dirty="0"/>
              <a:t>: pull an image from Docker or Singularity Hub</a:t>
            </a:r>
          </a:p>
          <a:p>
            <a:endParaRPr lang="en-US" sz="1200" dirty="0"/>
          </a:p>
          <a:p>
            <a:r>
              <a:rPr lang="en-US" sz="1200" dirty="0">
                <a:hlinkClick r:id="rId7"/>
              </a:rPr>
              <a:t>run</a:t>
            </a:r>
            <a:r>
              <a:rPr lang="en-US" sz="1200" dirty="0"/>
              <a:t>: Run your image as an executable</a:t>
            </a:r>
          </a:p>
          <a:p>
            <a:endParaRPr lang="en-US" sz="1200" dirty="0"/>
          </a:p>
          <a:p>
            <a:r>
              <a:rPr lang="en-US" sz="1200" dirty="0">
                <a:hlinkClick r:id="rId8"/>
              </a:rPr>
              <a:t>shell</a:t>
            </a:r>
            <a:r>
              <a:rPr lang="en-US" sz="1200" dirty="0"/>
              <a:t>: Shell into your image</a:t>
            </a:r>
          </a:p>
        </p:txBody>
      </p:sp>
      <p:sp>
        <p:nvSpPr>
          <p:cNvPr id="8" name="Date Placeholder 5">
            <a:extLst>
              <a:ext uri="{FF2B5EF4-FFF2-40B4-BE49-F238E27FC236}">
                <a16:creationId xmlns:a16="http://schemas.microsoft.com/office/drawing/2014/main" id="{96EDEFFF-8640-6C43-8B81-B39726FEF588}"/>
              </a:ext>
            </a:extLst>
          </p:cNvPr>
          <p:cNvSpPr>
            <a:spLocks noGrp="1"/>
          </p:cNvSpPr>
          <p:nvPr>
            <p:ph type="dt" sz="half" idx="6"/>
          </p:nvPr>
        </p:nvSpPr>
        <p:spPr>
          <a:xfrm>
            <a:off x="1681103" y="3235827"/>
            <a:ext cx="1204595" cy="153888"/>
          </a:xfrm>
        </p:spPr>
        <p:txBody>
          <a:bodyPr/>
          <a:lstStyle/>
          <a:p>
            <a:pPr marL="12700">
              <a:lnSpc>
                <a:spcPct val="100000"/>
              </a:lnSpc>
              <a:spcBef>
                <a:spcPts val="190"/>
              </a:spcBef>
            </a:pPr>
            <a:r>
              <a:rPr lang="en-US" sz="1000"/>
              <a:t>12/02/21 Containers</a:t>
            </a:r>
            <a:endParaRPr lang="en-US" sz="1000" spc="-5" dirty="0"/>
          </a:p>
        </p:txBody>
      </p:sp>
      <p:pic>
        <p:nvPicPr>
          <p:cNvPr id="9" name="Picture 8">
            <a:extLst>
              <a:ext uri="{FF2B5EF4-FFF2-40B4-BE49-F238E27FC236}">
                <a16:creationId xmlns:a16="http://schemas.microsoft.com/office/drawing/2014/main" id="{774E947E-D5B7-444E-ADF9-70FE1A71AD86}"/>
              </a:ext>
            </a:extLst>
          </p:cNvPr>
          <p:cNvPicPr>
            <a:picLocks noChangeAspect="1"/>
          </p:cNvPicPr>
          <p:nvPr/>
        </p:nvPicPr>
        <p:blipFill rotWithShape="1">
          <a:blip r:embed="rId9"/>
          <a:srcRect b="16901"/>
          <a:stretch/>
        </p:blipFill>
        <p:spPr>
          <a:xfrm>
            <a:off x="3793539" y="3200081"/>
            <a:ext cx="762000" cy="225380"/>
          </a:xfrm>
          <a:prstGeom prst="rect">
            <a:avLst/>
          </a:prstGeom>
        </p:spPr>
      </p:pic>
      <p:pic>
        <p:nvPicPr>
          <p:cNvPr id="10" name="Shape 87">
            <a:extLst>
              <a:ext uri="{FF2B5EF4-FFF2-40B4-BE49-F238E27FC236}">
                <a16:creationId xmlns:a16="http://schemas.microsoft.com/office/drawing/2014/main" id="{7BC2DC11-D537-F444-B146-833DA2A8253C}"/>
              </a:ext>
            </a:extLst>
          </p:cNvPr>
          <p:cNvPicPr preferRelativeResize="0">
            <a:picLocks noChangeAspect="1"/>
          </p:cNvPicPr>
          <p:nvPr/>
        </p:nvPicPr>
        <p:blipFill rotWithShape="1">
          <a:blip r:embed="rId10">
            <a:alphaModFix/>
          </a:blip>
          <a:srcRect/>
          <a:stretch/>
        </p:blipFill>
        <p:spPr>
          <a:xfrm>
            <a:off x="247650" y="3190287"/>
            <a:ext cx="1103630" cy="219600"/>
          </a:xfrm>
          <a:prstGeom prst="rect">
            <a:avLst/>
          </a:prstGeom>
          <a:noFill/>
          <a:ln>
            <a:noFill/>
          </a:ln>
        </p:spPr>
      </p:pic>
    </p:spTree>
    <p:extLst>
      <p:ext uri="{BB962C8B-B14F-4D97-AF65-F5344CB8AC3E}">
        <p14:creationId xmlns:p14="http://schemas.microsoft.com/office/powerpoint/2010/main" val="2647645788"/>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18110</TotalTime>
  <Words>2162</Words>
  <Application>Microsoft Macintosh PowerPoint</Application>
  <PresentationFormat>Custom</PresentationFormat>
  <Paragraphs>301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Helvetica</vt:lpstr>
      <vt:lpstr>Helvetica Neue</vt:lpstr>
      <vt:lpstr>Tahoma</vt:lpstr>
      <vt:lpstr>Office Theme</vt:lpstr>
      <vt:lpstr>PowerPoint Presentation</vt:lpstr>
      <vt:lpstr>Outline</vt:lpstr>
      <vt:lpstr>What is a container?</vt:lpstr>
      <vt:lpstr>Containerization software</vt:lpstr>
      <vt:lpstr>Why Singularity?</vt:lpstr>
      <vt:lpstr>Singularity Overview</vt:lpstr>
      <vt:lpstr>The Singularity Workflow</vt:lpstr>
      <vt:lpstr>Where do I find existing containers?</vt:lpstr>
      <vt:lpstr>Key Singularity Commands</vt:lpstr>
      <vt:lpstr>Running containers</vt:lpstr>
      <vt:lpstr>Running Containers</vt:lpstr>
      <vt:lpstr>Break!</vt:lpstr>
      <vt:lpstr>Building containers</vt:lpstr>
      <vt:lpstr>There are 3 ways to build a Singularity container</vt:lpstr>
      <vt:lpstr>What is a recipe?</vt:lpstr>
      <vt:lpstr>Container Formats</vt:lpstr>
      <vt:lpstr>1. Building a container interactively (demo)</vt:lpstr>
      <vt:lpstr>2. Building a container with Sylabs Remote Builder (demo)</vt:lpstr>
      <vt:lpstr>Thank you!</vt:lpstr>
      <vt:lpstr>Extra slides</vt:lpstr>
      <vt:lpstr>Hands-on Example</vt:lpstr>
      <vt:lpstr>Notes: MPI and GPUs</vt:lpstr>
      <vt:lpstr>Notes: MPI-enabled containers</vt:lpstr>
      <vt:lpstr>Running containers on GPUs</vt:lpstr>
      <vt:lpstr>Troubleshooting and Caveats</vt:lpstr>
      <vt:lpstr>Troubleshooting (1)</vt:lpstr>
      <vt:lpstr>Troubleshooting (2)</vt:lpstr>
      <vt:lpstr>Caveats (1)</vt:lpstr>
      <vt:lpstr>Caveats (2): Moving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Shell Programming - Specifically bash</dc:title>
  <dc:creator>Timothy Brown</dc:creator>
  <cp:lastModifiedBy>Andrew Monaghan</cp:lastModifiedBy>
  <cp:revision>228</cp:revision>
  <cp:lastPrinted>2018-03-07T22:12:57Z</cp:lastPrinted>
  <dcterms:created xsi:type="dcterms:W3CDTF">2018-02-28T04:20:27Z</dcterms:created>
  <dcterms:modified xsi:type="dcterms:W3CDTF">2021-12-02T22:06:05Z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2015-02-12T00:00:00Z</vt:filetime>
  </property>
  <property fmtid="{D5CDD505-2E9C-101B-9397-08002B2CF9AE}" pid="3" name="Creator">
    <vt:lpwstr>LaTeX with Beamer class version 3.33</vt:lpwstr>
  </property>
  <property fmtid="{D5CDD505-2E9C-101B-9397-08002B2CF9AE}" pid="4" name="LastSaved">
    <vt:filetime>2015-02-12T00:00:00Z</vt:filetime>
  </property>
</Properties>
</file>